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323" r:id="rId3"/>
    <p:sldId id="384" r:id="rId4"/>
    <p:sldId id="337" r:id="rId5"/>
    <p:sldId id="362" r:id="rId6"/>
    <p:sldId id="363" r:id="rId7"/>
    <p:sldId id="385" r:id="rId8"/>
    <p:sldId id="276" r:id="rId9"/>
    <p:sldId id="386" r:id="rId10"/>
    <p:sldId id="342" r:id="rId11"/>
    <p:sldId id="343" r:id="rId12"/>
    <p:sldId id="355" r:id="rId13"/>
    <p:sldId id="344" r:id="rId14"/>
    <p:sldId id="346" r:id="rId15"/>
    <p:sldId id="347" r:id="rId16"/>
    <p:sldId id="401" r:id="rId17"/>
    <p:sldId id="353" r:id="rId18"/>
    <p:sldId id="381" r:id="rId19"/>
    <p:sldId id="390" r:id="rId20"/>
    <p:sldId id="388" r:id="rId21"/>
    <p:sldId id="364" r:id="rId22"/>
    <p:sldId id="365" r:id="rId23"/>
    <p:sldId id="405" r:id="rId24"/>
    <p:sldId id="406" r:id="rId25"/>
    <p:sldId id="366" r:id="rId26"/>
    <p:sldId id="367" r:id="rId27"/>
    <p:sldId id="368" r:id="rId28"/>
    <p:sldId id="375" r:id="rId29"/>
    <p:sldId id="376" r:id="rId30"/>
    <p:sldId id="377" r:id="rId31"/>
    <p:sldId id="378" r:id="rId32"/>
    <p:sldId id="373" r:id="rId33"/>
    <p:sldId id="370" r:id="rId34"/>
    <p:sldId id="369" r:id="rId35"/>
    <p:sldId id="379" r:id="rId36"/>
    <p:sldId id="371" r:id="rId37"/>
    <p:sldId id="372" r:id="rId38"/>
    <p:sldId id="329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9B00"/>
    <a:srgbClr val="A77D00"/>
    <a:srgbClr val="747A88"/>
    <a:srgbClr val="595E68"/>
    <a:srgbClr val="203F54"/>
    <a:srgbClr val="405567"/>
    <a:srgbClr val="31414F"/>
    <a:srgbClr val="516B82"/>
    <a:srgbClr val="478BB9"/>
    <a:srgbClr val="458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0" autoAdjust="0"/>
    <p:restoredTop sz="85850" autoAdjust="0"/>
  </p:normalViewPr>
  <p:slideViewPr>
    <p:cSldViewPr snapToGrid="0" snapToObjects="1">
      <p:cViewPr varScale="1">
        <p:scale>
          <a:sx n="140" d="100"/>
          <a:sy n="140" d="100"/>
        </p:scale>
        <p:origin x="936" y="136"/>
      </p:cViewPr>
      <p:guideLst>
        <p:guide orient="horz" pos="1620"/>
        <p:guide pos="2880"/>
      </p:guideLst>
    </p:cSldViewPr>
  </p:slideViewPr>
  <p:notesTextViewPr>
    <p:cViewPr>
      <p:scale>
        <a:sx n="55" d="100"/>
        <a:sy n="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9/3/24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2926E-0A7D-CC44-A7AA-C0CA613AED0C}" type="datetimeFigureOut">
              <a:rPr lang="en-NL" smtClean="0"/>
              <a:t>9/3/24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FD428-C844-7D4A-99D2-2053ACB9CD6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3822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4733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1904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1034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7667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857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7960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893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0059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274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444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03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0129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981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097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230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979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94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231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460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524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884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3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1166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27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294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651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678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567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4981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5365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964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FD428-C844-7D4A-99D2-2053ACB9CD6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07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0981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4766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2790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FD428-C844-7D4A-99D2-2053ACB9CD63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196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 rtlCol="0">
            <a:noAutofit/>
          </a:bodyPr>
          <a:lstStyle>
            <a:lvl1pPr>
              <a:defRPr sz="1200" i="1"/>
            </a:lvl1pPr>
          </a:lstStyle>
          <a:p>
            <a:pPr lvl="0"/>
            <a:endParaRPr lang="nl-NL" noProof="0" dirty="0"/>
          </a:p>
        </p:txBody>
      </p:sp>
      <p:sp>
        <p:nvSpPr>
          <p:cNvPr id="6" name="Tijdelijke aanduiding voor tekst 10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6616588" y="2480015"/>
            <a:ext cx="4801054" cy="253773"/>
          </a:xfrm>
        </p:spPr>
        <p:txBody>
          <a:bodyPr anchor="ctr"/>
          <a:lstStyle>
            <a:lvl1pPr algn="l">
              <a:defRPr sz="1000" b="0" i="1">
                <a:solidFill>
                  <a:schemeClr val="bg1">
                    <a:lumMod val="75000"/>
                  </a:schemeClr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enter </a:t>
            </a:r>
            <a:r>
              <a:rPr lang="nl-NL" dirty="0" err="1"/>
              <a:t>credits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913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9/3/24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73.png"/><Relationship Id="rId4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6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51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ijdelijke aanduiding voor afbeelding 14" descr="space-telescope-532989_1920.jpg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Rectangle 7"/>
          <p:cNvSpPr/>
          <p:nvPr/>
        </p:nvSpPr>
        <p:spPr>
          <a:xfrm>
            <a:off x="246529" y="239256"/>
            <a:ext cx="8663151" cy="1861393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itel 10"/>
          <p:cNvSpPr txBox="1">
            <a:spLocks/>
          </p:cNvSpPr>
          <p:nvPr/>
        </p:nvSpPr>
        <p:spPr bwMode="auto">
          <a:xfrm>
            <a:off x="388471" y="242578"/>
            <a:ext cx="8408396" cy="89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9DE8"/>
                </a:solidFill>
                <a:latin typeface="Calibri"/>
                <a:ea typeface="+mj-ea"/>
                <a:cs typeface="Calibri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A6D6"/>
                </a:solidFill>
                <a:latin typeface="Calibri" pitchFamily="34" charset="0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A6D6"/>
                </a:solidFill>
                <a:latin typeface="Calibri" pitchFamily="34" charset="0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A6D6"/>
                </a:solidFill>
                <a:latin typeface="Calibri" pitchFamily="34" charset="0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A6D6"/>
                </a:solidFill>
                <a:latin typeface="Calibri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A6D6"/>
                </a:solidFill>
                <a:latin typeface="Calibri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A6D6"/>
                </a:solidFill>
                <a:latin typeface="Calibri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A6D6"/>
                </a:solidFill>
                <a:latin typeface="Calibri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A6D6"/>
                </a:solidFill>
                <a:latin typeface="Calibri" pitchFamily="34" charset="0"/>
              </a:defRPr>
            </a:lvl9pPr>
          </a:lstStyle>
          <a:p>
            <a:endParaRPr lang="en-GB" dirty="0">
              <a:latin typeface="Calibri" pitchFamily="34" charset="0"/>
            </a:endParaRPr>
          </a:p>
          <a:p>
            <a:r>
              <a:rPr lang="en-NL" dirty="0"/>
              <a:t>Satellite Orbit Determination (AE4872) </a:t>
            </a:r>
            <a:r>
              <a:rPr lang="en-GB" dirty="0">
                <a:latin typeface="Calibri" pitchFamily="34" charset="0"/>
              </a:rPr>
              <a:t>Homework Assignments</a:t>
            </a:r>
            <a:br>
              <a:rPr lang="en-GB" dirty="0">
                <a:latin typeface="Calibri" pitchFamily="34" charset="0"/>
              </a:rPr>
            </a:br>
            <a:endParaRPr lang="en-GB" sz="1600" dirty="0">
              <a:solidFill>
                <a:srgbClr val="7F7F7F"/>
              </a:solidFill>
              <a:latin typeface="Calibri" pitchFamily="34" charset="0"/>
            </a:endParaRPr>
          </a:p>
        </p:txBody>
      </p:sp>
      <p:sp>
        <p:nvSpPr>
          <p:cNvPr id="10" name="Subtitel 1"/>
          <p:cNvSpPr txBox="1">
            <a:spLocks/>
          </p:cNvSpPr>
          <p:nvPr/>
        </p:nvSpPr>
        <p:spPr bwMode="auto">
          <a:xfrm>
            <a:off x="388471" y="1376077"/>
            <a:ext cx="8597731" cy="72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defRPr sz="2400" kern="1200">
                <a:solidFill>
                  <a:srgbClr val="3C3C3C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3C3C3C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3C3C3C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Tahoma"/>
                <a:ea typeface="+mn-ea"/>
                <a:cs typeface="Tahoma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Tahoma"/>
                <a:ea typeface="+mn-ea"/>
                <a:cs typeface="Tahom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err="1">
                <a:solidFill>
                  <a:srgbClr val="009DE8"/>
                </a:solidFill>
                <a:latin typeface="Calibri" pitchFamily="34" charset="0"/>
              </a:rPr>
              <a:t>Dr.</a:t>
            </a:r>
            <a:r>
              <a:rPr lang="en-GB" sz="1600" dirty="0">
                <a:solidFill>
                  <a:srgbClr val="009DE8"/>
                </a:solidFill>
                <a:latin typeface="Calibri" pitchFamily="34" charset="0"/>
              </a:rPr>
              <a:t> Christian Siemes</a:t>
            </a:r>
          </a:p>
          <a:p>
            <a:r>
              <a:rPr lang="en-GB" sz="1600" dirty="0">
                <a:solidFill>
                  <a:srgbClr val="009DE8"/>
                </a:solidFill>
                <a:latin typeface="Calibri" pitchFamily="34" charset="0"/>
              </a:rPr>
              <a:t>Section: </a:t>
            </a:r>
            <a:r>
              <a:rPr lang="en-US" sz="1600" dirty="0">
                <a:solidFill>
                  <a:srgbClr val="009DE8"/>
                </a:solidFill>
                <a:latin typeface="Calibri" pitchFamily="34" charset="0"/>
              </a:rPr>
              <a:t>Astrodynamics and Space Missions</a:t>
            </a:r>
          </a:p>
          <a:p>
            <a:endParaRPr lang="en-GB" sz="1600" dirty="0">
              <a:solidFill>
                <a:srgbClr val="009DE8"/>
              </a:solidFill>
              <a:latin typeface="Calibri" pitchFamily="34" charset="0"/>
            </a:endParaRPr>
          </a:p>
        </p:txBody>
      </p:sp>
      <p:pic>
        <p:nvPicPr>
          <p:cNvPr id="11" name="Afbeelding 10" descr="TU_P3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460202"/>
            <a:ext cx="1111062" cy="6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4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pPr marL="9525" indent="-9525">
              <a:spcAft>
                <a:spcPts val="1000"/>
              </a:spcAft>
            </a:pPr>
            <a:r>
              <a:rPr lang="en-US" altLang="en-US" sz="2400" dirty="0"/>
              <a:t>State transition matrix and sensitivity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380894" cy="193802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sz="1600" dirty="0">
                    <a:ea typeface="Cambria Math" panose="02040503050406030204" pitchFamily="18" charset="0"/>
                  </a:rPr>
                  <a:t>Differential equation describing the motion of the satellite</a:t>
                </a:r>
                <a:endParaRPr lang="en-GB" altLang="en-US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→   </m:t>
                      </m:r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nl-NL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380894" cy="1938020"/>
              </a:xfrm>
              <a:blipFill>
                <a:blip r:embed="rId3"/>
                <a:stretch>
                  <a:fillRect l="-344" t="-13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DBCF3C-A557-DA4B-9A1C-3756A8ECE3C3}"/>
              </a:ext>
            </a:extLst>
          </p:cNvPr>
          <p:cNvCxnSpPr>
            <a:cxnSpLocks/>
          </p:cNvCxnSpPr>
          <p:nvPr/>
        </p:nvCxnSpPr>
        <p:spPr>
          <a:xfrm flipV="1">
            <a:off x="5104227" y="2254692"/>
            <a:ext cx="567703" cy="609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838DC9-0297-A643-B6A3-1E63BD82D485}"/>
              </a:ext>
            </a:extLst>
          </p:cNvPr>
          <p:cNvSpPr txBox="1"/>
          <p:nvPr/>
        </p:nvSpPr>
        <p:spPr>
          <a:xfrm>
            <a:off x="3934764" y="2864224"/>
            <a:ext cx="138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</a:t>
            </a:r>
            <a:r>
              <a:rPr lang="en-NL" sz="1400" dirty="0"/>
              <a:t>rag (depends on velocity)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6F8C0-F78F-6C44-9F8F-00382DD8ADB8}"/>
              </a:ext>
            </a:extLst>
          </p:cNvPr>
          <p:cNvSpPr txBox="1"/>
          <p:nvPr/>
        </p:nvSpPr>
        <p:spPr>
          <a:xfrm>
            <a:off x="3736235" y="2471151"/>
            <a:ext cx="172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Examples:</a:t>
            </a:r>
            <a:endParaRPr lang="en-NL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B0251-BB5D-A24C-A9AD-55D013137BE6}"/>
              </a:ext>
            </a:extLst>
          </p:cNvPr>
          <p:cNvSpPr txBox="1"/>
          <p:nvPr/>
        </p:nvSpPr>
        <p:spPr>
          <a:xfrm>
            <a:off x="5236725" y="2864224"/>
            <a:ext cx="249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Gravity field coefficients</a:t>
            </a:r>
          </a:p>
          <a:p>
            <a:r>
              <a:rPr lang="en-GB" sz="1400" dirty="0"/>
              <a:t>(depend on position)</a:t>
            </a:r>
            <a:endParaRPr lang="en-NL" sz="1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B97797-FAE0-9F42-9A0C-35CD358F0576}"/>
              </a:ext>
            </a:extLst>
          </p:cNvPr>
          <p:cNvCxnSpPr>
            <a:cxnSpLocks/>
          </p:cNvCxnSpPr>
          <p:nvPr/>
        </p:nvCxnSpPr>
        <p:spPr>
          <a:xfrm flipH="1" flipV="1">
            <a:off x="5803166" y="2254692"/>
            <a:ext cx="183109" cy="609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19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pPr marL="9525" indent="-9525">
              <a:spcAft>
                <a:spcPts val="1000"/>
              </a:spcAft>
            </a:pPr>
            <a:r>
              <a:rPr lang="en-US" altLang="en-US" sz="2400" dirty="0"/>
              <a:t>State transition matrix and sensitivity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sz="1600" dirty="0">
                    <a:ea typeface="Cambria Math" panose="02040503050406030204" pitchFamily="18" charset="0"/>
                  </a:rPr>
                  <a:t>Differential equation describing the motion of the satellite</a:t>
                </a:r>
                <a:endParaRPr lang="en-GB" altLang="en-US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→   </m:t>
                      </m:r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nl-NL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sz="1600" dirty="0"/>
                  <a:t>Differentiate with respect to state</a:t>
                </a:r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/>
                  <a:t>:</a:t>
                </a: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nl-NL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nl-NL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nl-NL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sz="1600" dirty="0"/>
                  <a:t>			   Swap the sequence of differential and partial derivative</a:t>
                </a: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nl-NL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nl-NL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nl-NL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  <a:blipFill>
                <a:blip r:embed="rId3"/>
                <a:stretch>
                  <a:fillRect l="-344" t="-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29B0E0-0343-ED23-61AB-82E7CDFFB5E5}"/>
              </a:ext>
            </a:extLst>
          </p:cNvPr>
          <p:cNvCxnSpPr>
            <a:cxnSpLocks/>
          </p:cNvCxnSpPr>
          <p:nvPr/>
        </p:nvCxnSpPr>
        <p:spPr>
          <a:xfrm>
            <a:off x="2917371" y="3404934"/>
            <a:ext cx="667658" cy="66173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0BAF113-B672-C988-BD92-43B7E492D23E}"/>
              </a:ext>
            </a:extLst>
          </p:cNvPr>
          <p:cNvSpPr/>
          <p:nvPr/>
        </p:nvSpPr>
        <p:spPr>
          <a:xfrm>
            <a:off x="1843315" y="2743199"/>
            <a:ext cx="1393371" cy="661735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60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AE38F8-2DE4-AA4E-8DE8-85838BCED34E}"/>
              </a:ext>
            </a:extLst>
          </p:cNvPr>
          <p:cNvSpPr/>
          <p:nvPr/>
        </p:nvSpPr>
        <p:spPr>
          <a:xfrm>
            <a:off x="3357796" y="3999326"/>
            <a:ext cx="4152276" cy="7794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140D0C-FC22-1743-A0E7-96147060D03E}"/>
              </a:ext>
            </a:extLst>
          </p:cNvPr>
          <p:cNvSpPr/>
          <p:nvPr/>
        </p:nvSpPr>
        <p:spPr>
          <a:xfrm>
            <a:off x="3762531" y="1573601"/>
            <a:ext cx="3342807" cy="7794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pPr marL="9525">
              <a:spcAft>
                <a:spcPts val="1000"/>
              </a:spcAft>
            </a:pPr>
            <a:r>
              <a:rPr lang="en-US" altLang="en-US" sz="2400" dirty="0"/>
              <a:t>State transition matrix and sensitivity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1600" dirty="0">
                    <a:ea typeface="Cambria Math" panose="02040503050406030204" pitchFamily="18" charset="0"/>
                  </a:rPr>
                  <a:t>Thus, the differential equation for the state transition matrix reads</a:t>
                </a:r>
                <a:endParaRPr lang="en-GB" altLang="en-US" sz="1600" dirty="0"/>
              </a:p>
              <a:p>
                <a:pPr marL="0" indent="0">
                  <a:lnSpc>
                    <a:spcPct val="110000"/>
                  </a:lnSpc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sz="1600" dirty="0"/>
                  <a:t>Analogously, differentiate with respect to force parameters</a:t>
                </a: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sz="1600" dirty="0"/>
                  <a:t>Thus, the differential equation for the sensitivity matrix reads</a:t>
                </a: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  <a:blipFill>
                <a:blip r:embed="rId3"/>
                <a:stretch>
                  <a:fillRect l="-344" t="-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8A5FE8-6E3D-FA49-A84D-F8D05AE826F3}"/>
              </a:ext>
            </a:extLst>
          </p:cNvPr>
          <p:cNvCxnSpPr>
            <a:cxnSpLocks/>
          </p:cNvCxnSpPr>
          <p:nvPr/>
        </p:nvCxnSpPr>
        <p:spPr>
          <a:xfrm flipH="1" flipV="1">
            <a:off x="6186340" y="3404407"/>
            <a:ext cx="1391911" cy="286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F0C479-AE13-C34F-BE1F-9F1BBD50A6F0}"/>
              </a:ext>
            </a:extLst>
          </p:cNvPr>
          <p:cNvSpPr txBox="1"/>
          <p:nvPr/>
        </p:nvSpPr>
        <p:spPr>
          <a:xfrm>
            <a:off x="7578251" y="3492174"/>
            <a:ext cx="1565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Indirect:</a:t>
            </a:r>
          </a:p>
          <a:p>
            <a:r>
              <a:rPr lang="en-NL" sz="1400" dirty="0"/>
              <a:t>State depends on “history” of force parameters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3A96C-099C-2943-9A21-D0DB21F448A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214839" y="2470961"/>
            <a:ext cx="508695" cy="482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61AF0E-41D5-8740-B2A9-491693447D70}"/>
              </a:ext>
            </a:extLst>
          </p:cNvPr>
          <p:cNvSpPr txBox="1"/>
          <p:nvPr/>
        </p:nvSpPr>
        <p:spPr>
          <a:xfrm>
            <a:off x="7723534" y="2101629"/>
            <a:ext cx="1275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Direct:</a:t>
            </a:r>
          </a:p>
          <a:p>
            <a:r>
              <a:rPr lang="en-NL" sz="1400" dirty="0"/>
              <a:t>Forces acting at epoch </a:t>
            </a:r>
            <a:r>
              <a:rPr lang="en-NL" sz="1400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7912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pPr marL="9525">
              <a:spcAft>
                <a:spcPts val="1000"/>
              </a:spcAft>
            </a:pPr>
            <a:r>
              <a:rPr lang="en-US" altLang="en-US" sz="2400" dirty="0"/>
              <a:t>State transition matrix and sensitivity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altLang="en-US" sz="1600" dirty="0">
                    <a:ea typeface="Cambria Math" panose="02040503050406030204" pitchFamily="18" charset="0"/>
                  </a:rPr>
                  <a:t>Since</a:t>
                </a:r>
                <a14:m>
                  <m:oMath xmlns:m="http://schemas.openxmlformats.org/officeDocument/2006/math">
                    <m:r>
                      <a:rPr lang="nl-NL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nl-NL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nl-NL" altLang="en-US" sz="1600" dirty="0">
                    <a:ea typeface="Cambria Math" panose="02040503050406030204" pitchFamily="18" charset="0"/>
                  </a:rPr>
                  <a:t> </a:t>
                </a:r>
                <a:r>
                  <a:rPr lang="en-GB" altLang="en-US" sz="1600" dirty="0">
                    <a:ea typeface="Cambria Math" panose="02040503050406030204" pitchFamily="18" charset="0"/>
                  </a:rPr>
                  <a:t>we get for the partials:</a:t>
                </a:r>
                <a:endParaRPr lang="en-GB" altLang="en-US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  <a:blipFill>
                <a:blip r:embed="rId3"/>
                <a:stretch>
                  <a:fillRect l="-3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B32302-20DA-E842-AEA9-8B2DFC686F68}"/>
              </a:ext>
            </a:extLst>
          </p:cNvPr>
          <p:cNvCxnSpPr>
            <a:cxnSpLocks/>
          </p:cNvCxnSpPr>
          <p:nvPr/>
        </p:nvCxnSpPr>
        <p:spPr>
          <a:xfrm flipH="1">
            <a:off x="7380894" y="2867582"/>
            <a:ext cx="619484" cy="166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FF6A7B-7432-2146-AE38-C73B610A6EE0}"/>
              </a:ext>
            </a:extLst>
          </p:cNvPr>
          <p:cNvSpPr txBox="1"/>
          <p:nvPr/>
        </p:nvSpPr>
        <p:spPr>
          <a:xfrm>
            <a:off x="7974072" y="2550122"/>
            <a:ext cx="119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</a:t>
            </a:r>
            <a:r>
              <a:rPr lang="en-NL" sz="1600" dirty="0"/>
              <a:t>dentity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438AA-5AAF-3A41-ADF8-868F96E2D821}"/>
              </a:ext>
            </a:extLst>
          </p:cNvPr>
          <p:cNvSpPr txBox="1"/>
          <p:nvPr/>
        </p:nvSpPr>
        <p:spPr>
          <a:xfrm>
            <a:off x="7838835" y="3546964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/>
              <a:t>6 x 6  matrix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7AF8A-BF83-DE48-B7D0-6FCC0225E641}"/>
              </a:ext>
            </a:extLst>
          </p:cNvPr>
          <p:cNvSpPr txBox="1"/>
          <p:nvPr/>
        </p:nvSpPr>
        <p:spPr>
          <a:xfrm>
            <a:off x="5671601" y="4619574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/>
              <a:t>6 x n</a:t>
            </a:r>
            <a:r>
              <a:rPr lang="en-NL" sz="1600" baseline="-25000" dirty="0"/>
              <a:t>p</a:t>
            </a:r>
            <a:r>
              <a:rPr lang="en-NL" sz="1600" dirty="0"/>
              <a:t> 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F9F150-C583-AD47-819D-A32A67290190}"/>
                  </a:ext>
                </a:extLst>
              </p:cNvPr>
              <p:cNvSpPr/>
              <p:nvPr/>
            </p:nvSpPr>
            <p:spPr>
              <a:xfrm>
                <a:off x="1480469" y="3840682"/>
                <a:ext cx="4572000" cy="12521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3×</m:t>
                                    </m:r>
                                    <m:sSub>
                                      <m:sSub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F9F150-C583-AD47-819D-A32A67290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469" y="3840682"/>
                <a:ext cx="4572000" cy="1252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4676EE-7DC9-BD4A-97A8-7A0930C55FF8}"/>
                  </a:ext>
                </a:extLst>
              </p:cNvPr>
              <p:cNvSpPr/>
              <p:nvPr/>
            </p:nvSpPr>
            <p:spPr>
              <a:xfrm>
                <a:off x="4896644" y="2828074"/>
                <a:ext cx="3188052" cy="1100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3×3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3×3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nl-NL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nl-NL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4676EE-7DC9-BD4A-97A8-7A0930C55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644" y="2828074"/>
                <a:ext cx="3188052" cy="1100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10F4DC-F2D1-4945-B822-C44E04A5764D}"/>
                  </a:ext>
                </a:extLst>
              </p:cNvPr>
              <p:cNvSpPr/>
              <p:nvPr/>
            </p:nvSpPr>
            <p:spPr>
              <a:xfrm>
                <a:off x="825066" y="1738716"/>
                <a:ext cx="8114032" cy="11932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nl-NL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nl-NL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10F4DC-F2D1-4945-B822-C44E04A57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66" y="1738716"/>
                <a:ext cx="8114032" cy="11932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903976-E9A7-A7E0-75B2-5462740B0C43}"/>
              </a:ext>
            </a:extLst>
          </p:cNvPr>
          <p:cNvSpPr txBox="1"/>
          <p:nvPr/>
        </p:nvSpPr>
        <p:spPr>
          <a:xfrm>
            <a:off x="4102545" y="2931928"/>
            <a:ext cx="119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Zero</a:t>
            </a:r>
            <a:r>
              <a:rPr lang="en-NL" sz="1600" dirty="0"/>
              <a:t>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B53271-24BF-E0A7-040A-A692C13A759C}"/>
              </a:ext>
            </a:extLst>
          </p:cNvPr>
          <p:cNvCxnSpPr>
            <a:cxnSpLocks/>
          </p:cNvCxnSpPr>
          <p:nvPr/>
        </p:nvCxnSpPr>
        <p:spPr>
          <a:xfrm flipV="1">
            <a:off x="4752837" y="3049799"/>
            <a:ext cx="918764" cy="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37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1" grpId="0"/>
      <p:bldP spid="25" grpId="0"/>
      <p:bldP spid="26" grpId="0"/>
      <p:bldP spid="27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pPr marL="9525">
              <a:spcAft>
                <a:spcPts val="1000"/>
              </a:spcAft>
            </a:pPr>
            <a:r>
              <a:rPr lang="en-US" altLang="en-US" sz="2400" dirty="0"/>
              <a:t>State transition matrix and sensitivity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2000"/>
                  </a:spcAft>
                  <a:buNone/>
                </a:pPr>
                <a:r>
                  <a:rPr lang="en-GB" altLang="en-US" sz="1800" dirty="0">
                    <a:ea typeface="Cambria Math" panose="02040503050406030204" pitchFamily="18" charset="0"/>
                  </a:rPr>
                  <a:t>Sorting inside matrices</a:t>
                </a:r>
              </a:p>
              <a:p>
                <a:pPr marL="0" indent="0">
                  <a:lnSpc>
                    <a:spcPct val="110000"/>
                  </a:lnSpc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den>
                      </m:f>
                      <m:r>
                        <a:rPr lang="nl-NL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nl-NL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  <a:blipFill>
                <a:blip r:embed="rId3"/>
                <a:stretch>
                  <a:fillRect l="-687" t="-9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BBFA47-6311-5242-9858-BC0C3B2439E3}"/>
              </a:ext>
            </a:extLst>
          </p:cNvPr>
          <p:cNvCxnSpPr/>
          <p:nvPr/>
        </p:nvCxnSpPr>
        <p:spPr>
          <a:xfrm>
            <a:off x="6521569" y="1940943"/>
            <a:ext cx="0" cy="135434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856FB-2948-6C49-9B06-6158AD209585}"/>
                  </a:ext>
                </a:extLst>
              </p:cNvPr>
              <p:cNvSpPr txBox="1"/>
              <p:nvPr/>
            </p:nvSpPr>
            <p:spPr>
              <a:xfrm>
                <a:off x="6504319" y="2407573"/>
                <a:ext cx="38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NL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856FB-2948-6C49-9B06-6158AD20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319" y="2407573"/>
                <a:ext cx="3826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88B9DF-40D6-BE42-AA21-4FED07AFD42F}"/>
              </a:ext>
            </a:extLst>
          </p:cNvPr>
          <p:cNvCxnSpPr>
            <a:cxnSpLocks/>
          </p:cNvCxnSpPr>
          <p:nvPr/>
        </p:nvCxnSpPr>
        <p:spPr>
          <a:xfrm>
            <a:off x="5086710" y="3420370"/>
            <a:ext cx="1193321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CF0664-4097-2740-BBAB-5B33DCFC46E6}"/>
                  </a:ext>
                </a:extLst>
              </p:cNvPr>
              <p:cNvSpPr txBox="1"/>
              <p:nvPr/>
            </p:nvSpPr>
            <p:spPr>
              <a:xfrm>
                <a:off x="5501942" y="3420370"/>
                <a:ext cx="362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NL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CF0664-4097-2740-BBAB-5B33DCFC4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942" y="3420370"/>
                <a:ext cx="3628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908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pPr marL="9525">
              <a:spcAft>
                <a:spcPts val="1000"/>
              </a:spcAft>
            </a:pPr>
            <a:r>
              <a:rPr lang="en-US" altLang="en-US" sz="2400" dirty="0"/>
              <a:t>State transition matrix and sensitivity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1800" dirty="0">
                    <a:ea typeface="Cambria Math" panose="02040503050406030204" pitchFamily="18" charset="0"/>
                  </a:rPr>
                  <a:t>Drag equation in vector form:</a:t>
                </a:r>
              </a:p>
              <a:p>
                <a:pPr marL="0" indent="0">
                  <a:lnSpc>
                    <a:spcPct val="110000"/>
                  </a:lnSpc>
                  <a:spcAft>
                    <a:spcPts val="2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nl-N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nl-N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nl-N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l-N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nl-N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nl-N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nl-N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1400" dirty="0"/>
              </a:p>
              <a:p>
                <a:pPr marL="0" indent="0">
                  <a:lnSpc>
                    <a:spcPct val="110000"/>
                  </a:lnSpc>
                  <a:spcAft>
                    <a:spcPts val="2000"/>
                  </a:spcAft>
                  <a:buNone/>
                </a:pPr>
                <a:r>
                  <a:rPr lang="en-GB" sz="1800" dirty="0"/>
                  <a:t>Task: Calculate          and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  <a:blipFill>
                <a:blip r:embed="rId3"/>
                <a:stretch>
                  <a:fillRect l="-687" t="-9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7DE060-5771-B850-4693-8EBC324D0BB0}"/>
                  </a:ext>
                </a:extLst>
              </p:cNvPr>
              <p:cNvSpPr txBox="1"/>
              <p:nvPr/>
            </p:nvSpPr>
            <p:spPr>
              <a:xfrm>
                <a:off x="4107916" y="2494388"/>
                <a:ext cx="1298212" cy="619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7DE060-5771-B850-4693-8EBC324D0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916" y="2494388"/>
                <a:ext cx="1298212" cy="61914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737519-95AB-0444-D977-B0DCED480A93}"/>
                  </a:ext>
                </a:extLst>
              </p:cNvPr>
              <p:cNvSpPr txBox="1"/>
              <p:nvPr/>
            </p:nvSpPr>
            <p:spPr>
              <a:xfrm>
                <a:off x="2629520" y="2494516"/>
                <a:ext cx="217627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737519-95AB-0444-D977-B0DCED48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20" y="2494516"/>
                <a:ext cx="2176270" cy="619016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80FCE39-65F6-E4BD-BED2-79F3BD3D691B}"/>
              </a:ext>
            </a:extLst>
          </p:cNvPr>
          <p:cNvSpPr/>
          <p:nvPr/>
        </p:nvSpPr>
        <p:spPr>
          <a:xfrm>
            <a:off x="3020577" y="3962400"/>
            <a:ext cx="4865951" cy="102585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2"/>
                </a:solidFill>
              </a:rPr>
              <a:t>Let see how much time you need</a:t>
            </a:r>
          </a:p>
          <a:p>
            <a:pPr algn="ctr"/>
            <a:r>
              <a:rPr lang="en-GB" sz="2400" dirty="0">
                <a:solidFill>
                  <a:schemeClr val="tx2"/>
                </a:solidFill>
              </a:rPr>
              <a:t>(max 10 minutes)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7AE033-7B49-212B-505D-10EB43C31F47}"/>
                  </a:ext>
                </a:extLst>
              </p:cNvPr>
              <p:cNvSpPr txBox="1"/>
              <p:nvPr/>
            </p:nvSpPr>
            <p:spPr>
              <a:xfrm>
                <a:off x="6533649" y="2300839"/>
                <a:ext cx="243457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Constants:</a:t>
                </a:r>
              </a:p>
              <a:p>
                <a:r>
                  <a:rPr lang="en-GB" sz="1600" dirty="0"/>
                  <a:t>A … area</a:t>
                </a:r>
              </a:p>
              <a:p>
                <a:r>
                  <a:rPr lang="en-GB" sz="1600" dirty="0"/>
                  <a:t>m … mass</a:t>
                </a:r>
              </a:p>
              <a:p>
                <a:r>
                  <a:rPr lang="en-GB" sz="1600" dirty="0"/>
                  <a:t>C</a:t>
                </a:r>
                <a:r>
                  <a:rPr lang="en-GB" sz="1600" baseline="-25000" dirty="0"/>
                  <a:t>D</a:t>
                </a:r>
                <a:r>
                  <a:rPr lang="en-GB" sz="1600" dirty="0"/>
                  <a:t> … drag coefficient</a:t>
                </a:r>
              </a:p>
              <a:p>
                <a14:m>
                  <m:oMath xmlns:m="http://schemas.openxmlformats.org/officeDocument/2006/math"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… atmospheric density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7AE033-7B49-212B-505D-10EB43C3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649" y="2300839"/>
                <a:ext cx="2434577" cy="1323439"/>
              </a:xfrm>
              <a:prstGeom prst="rect">
                <a:avLst/>
              </a:prstGeom>
              <a:blipFill>
                <a:blip r:embed="rId6"/>
                <a:stretch>
                  <a:fillRect l="-1036" r="-518" b="-4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75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How to integrate the matrices and the state vector?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22C9A142-7698-AD4E-B489-889DC3E31D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1600" dirty="0">
                    <a:ea typeface="Cambria Math" panose="02040503050406030204" pitchFamily="18" charset="0"/>
                  </a:rPr>
                  <a:t>Start at epoch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1600" dirty="0">
                    <a:ea typeface="Cambria Math" panose="02040503050406030204" pitchFamily="18" charset="0"/>
                  </a:rPr>
                  <a:t>with </a:t>
                </a: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6×6</m:t>
                          </m:r>
                        </m:sub>
                      </m:sSub>
                    </m:oMath>
                  </m:oMathPara>
                </a14:m>
                <a:endParaRPr lang="en-GB" altLang="en-US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</m:t>
                          </m:r>
                          <m:sSub>
                            <m:sSubPr>
                              <m:ctrlPr>
                                <a:rPr lang="nl-NL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altLang="en-US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endParaRPr lang="en-GB" altLang="en-US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1600" dirty="0"/>
                  <a:t>For epochs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nl-NL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nl-NL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altLang="en-US" sz="1600" dirty="0"/>
                  <a:t> integrate</a:t>
                </a: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nl-NL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nl-NL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1600" u="sng" dirty="0"/>
                  <a:t>together</a:t>
                </a:r>
                <a:r>
                  <a:rPr lang="en-GB" altLang="en-US" sz="1600" dirty="0"/>
                  <a:t> with the state vector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nl-NL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nl-NL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:r>
                  <a:rPr lang="nl-NL" sz="16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depends</a:t>
                </a:r>
                <a:r>
                  <a:rPr lang="nl-NL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nl-NL" sz="16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nl-NL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nl-NL" sz="16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similar</a:t>
                </a:r>
                <a:r>
                  <a:rPr lang="nl-NL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sz="16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</a:t>
                </a:r>
                <a:r>
                  <a:rPr lang="nl-NL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sz="16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the</a:t>
                </a:r>
                <a:r>
                  <a:rPr lang="nl-NL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nl-NL" sz="16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sensitivity</a:t>
                </a:r>
                <a:r>
                  <a:rPr lang="nl-NL" sz="1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matrix)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22C9A142-7698-AD4E-B489-889DC3E31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  <a:blipFill>
                <a:blip r:embed="rId3"/>
                <a:stretch>
                  <a:fillRect l="-344" t="-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5F7DD0-C782-3B42-AB14-9988FBA24D4B}"/>
              </a:ext>
            </a:extLst>
          </p:cNvPr>
          <p:cNvCxnSpPr>
            <a:cxnSpLocks/>
          </p:cNvCxnSpPr>
          <p:nvPr/>
        </p:nvCxnSpPr>
        <p:spPr>
          <a:xfrm flipH="1">
            <a:off x="6166625" y="1515637"/>
            <a:ext cx="490653" cy="235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07D6258-A1BF-5C4E-81AF-8621E61B2ECC}"/>
              </a:ext>
            </a:extLst>
          </p:cNvPr>
          <p:cNvSpPr txBox="1"/>
          <p:nvPr/>
        </p:nvSpPr>
        <p:spPr>
          <a:xfrm>
            <a:off x="6691064" y="1049635"/>
            <a:ext cx="241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i</a:t>
            </a:r>
            <a:r>
              <a:rPr lang="en-NL" sz="1600" dirty="0"/>
              <a:t>nitial state is the initial state itself</a:t>
            </a:r>
          </a:p>
          <a:p>
            <a:r>
              <a:rPr lang="en-NL" sz="1600" dirty="0">
                <a:sym typeface="Wingdings" pitchFamily="2" charset="2"/>
              </a:rPr>
              <a:t> </a:t>
            </a:r>
            <a:r>
              <a:rPr lang="en-GB" sz="1600" dirty="0">
                <a:sym typeface="Wingdings" pitchFamily="2" charset="2"/>
              </a:rPr>
              <a:t>I</a:t>
            </a:r>
            <a:r>
              <a:rPr lang="en-NL" sz="1600" dirty="0">
                <a:sym typeface="Wingdings" pitchFamily="2" charset="2"/>
              </a:rPr>
              <a:t>dentity matrix</a:t>
            </a:r>
            <a:endParaRPr lang="en-NL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F18A2A-217D-BF4C-8B11-A011EC6ACD30}"/>
              </a:ext>
            </a:extLst>
          </p:cNvPr>
          <p:cNvSpPr txBox="1"/>
          <p:nvPr/>
        </p:nvSpPr>
        <p:spPr>
          <a:xfrm>
            <a:off x="6691064" y="2156054"/>
            <a:ext cx="2575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The </a:t>
            </a:r>
            <a:r>
              <a:rPr lang="nl-NL" sz="1600" dirty="0" err="1"/>
              <a:t>initial</a:t>
            </a:r>
            <a:r>
              <a:rPr lang="en-NL" sz="1600" dirty="0"/>
              <a:t> state does not depend on the forces acting along the orbit</a:t>
            </a:r>
          </a:p>
          <a:p>
            <a:r>
              <a:rPr lang="en-NL" sz="1600" dirty="0">
                <a:sym typeface="Wingdings" pitchFamily="2" charset="2"/>
              </a:rPr>
              <a:t> </a:t>
            </a:r>
            <a:r>
              <a:rPr lang="en-GB" sz="1600" dirty="0">
                <a:sym typeface="Wingdings" pitchFamily="2" charset="2"/>
              </a:rPr>
              <a:t>Z</a:t>
            </a:r>
            <a:r>
              <a:rPr lang="en-NL" sz="1600" dirty="0">
                <a:sym typeface="Wingdings" pitchFamily="2" charset="2"/>
              </a:rPr>
              <a:t>ero matrix</a:t>
            </a:r>
            <a:endParaRPr lang="en-NL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74902A-70D7-B44F-BAAB-2FCF00D1A988}"/>
              </a:ext>
            </a:extLst>
          </p:cNvPr>
          <p:cNvCxnSpPr>
            <a:cxnSpLocks/>
          </p:cNvCxnSpPr>
          <p:nvPr/>
        </p:nvCxnSpPr>
        <p:spPr>
          <a:xfrm flipH="1" flipV="1">
            <a:off x="6166626" y="2158380"/>
            <a:ext cx="524438" cy="165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16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How to integrate the matrices and the state vector?</a:t>
            </a:r>
            <a:endParaRPr lang="en-NL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C9A142-7698-AD4E-B489-889DC3E3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181100"/>
            <a:ext cx="7380894" cy="39624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1000"/>
              </a:spcAft>
              <a:buNone/>
            </a:pPr>
            <a:r>
              <a:rPr lang="en-GB" altLang="en-US" sz="1600" dirty="0">
                <a:ea typeface="Cambria Math" panose="02040503050406030204" pitchFamily="18" charset="0"/>
              </a:rPr>
              <a:t>Arrange all differential equations in one vector (any sorting will work):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endParaRPr lang="nl-NL" altLang="en-US" sz="1400" dirty="0">
              <a:ea typeface="Cambria Math" panose="02040503050406030204" pitchFamily="18" charset="0"/>
            </a:endParaRPr>
          </a:p>
          <a:p>
            <a:pPr>
              <a:lnSpc>
                <a:spcPct val="110000"/>
              </a:lnSpc>
              <a:spcAft>
                <a:spcPts val="1000"/>
              </a:spcAft>
            </a:pPr>
            <a:endParaRPr lang="en-NL" altLang="en-US" sz="1200" dirty="0">
              <a:ea typeface="Cambria Math" panose="02040503050406030204" pitchFamily="18" charset="0"/>
            </a:endParaRPr>
          </a:p>
          <a:p>
            <a:pPr marL="0" indent="0">
              <a:lnSpc>
                <a:spcPct val="110000"/>
              </a:lnSpc>
              <a:spcAft>
                <a:spcPts val="1000"/>
              </a:spcAft>
              <a:buNone/>
            </a:pPr>
            <a:endParaRPr lang="en-NL" altLang="en-US" sz="1200" dirty="0">
              <a:ea typeface="Cambria Math" panose="02040503050406030204" pitchFamily="18" charset="0"/>
            </a:endParaRPr>
          </a:p>
          <a:p>
            <a:pPr marL="0" indent="0">
              <a:lnSpc>
                <a:spcPct val="110000"/>
              </a:lnSpc>
              <a:spcAft>
                <a:spcPts val="1000"/>
              </a:spcAft>
              <a:buNone/>
            </a:pPr>
            <a:endParaRPr lang="en-GB" altLang="en-US" sz="1200" dirty="0">
              <a:ea typeface="Cambria Math" panose="020405030504060302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GB" altLang="en-US" sz="1600" dirty="0">
                <a:ea typeface="Cambria Math" panose="02040503050406030204" pitchFamily="18" charset="0"/>
              </a:rPr>
              <a:t>Plug this into the function for numerical integration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GB" altLang="en-US" sz="1600" dirty="0">
                <a:ea typeface="Cambria Math" panose="02040503050406030204" pitchFamily="18" charset="0"/>
              </a:rPr>
              <a:t>In the function for calculating the differential, you can sort back and forth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altLang="en-US" sz="1600" dirty="0">
                <a:ea typeface="Cambria Math" panose="02040503050406030204" pitchFamily="18" charset="0"/>
              </a:rPr>
              <a:t>The function will return a vector, which you can sort back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altLang="en-US" sz="1600" dirty="0" err="1">
                <a:ea typeface="Cambria Math" panose="02040503050406030204" pitchFamily="18" charset="0"/>
              </a:rPr>
              <a:t>Matlab</a:t>
            </a:r>
            <a:r>
              <a:rPr lang="en-GB" altLang="en-US" sz="1600" dirty="0">
                <a:ea typeface="Cambria Math" panose="02040503050406030204" pitchFamily="18" charset="0"/>
              </a:rPr>
              <a:t>:								 (Python: </a:t>
            </a:r>
            <a:r>
              <a:rPr lang="en-GB" altLang="en-US" sz="1600" dirty="0" err="1">
                <a:ea typeface="Cambria Math" panose="02040503050406030204" pitchFamily="18" charset="0"/>
              </a:rPr>
              <a:t>numpy.reshape</a:t>
            </a:r>
            <a:r>
              <a:rPr lang="en-GB" altLang="en-US" sz="1600" dirty="0">
                <a:ea typeface="Cambria Math" panose="02040503050406030204" pitchFamily="18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altLang="en-US" sz="1600" dirty="0">
                <a:ea typeface="Cambria Math" panose="02040503050406030204" pitchFamily="18" charset="0"/>
              </a:rPr>
              <a:t>Phi = reshape(Phi,36,1) … from 6 x 6 matrix to 36 x 1 vector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altLang="en-US" sz="1600" dirty="0">
                <a:ea typeface="Cambria Math" panose="02040503050406030204" pitchFamily="18" charset="0"/>
              </a:rPr>
              <a:t>Phi = reshape(Phi,6,6) … from 36 x 1 vector to 6 x 6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B79065-C337-CF49-7E31-3C9D9A5446CB}"/>
                  </a:ext>
                </a:extLst>
              </p:cNvPr>
              <p:cNvSpPr txBox="1"/>
              <p:nvPr/>
            </p:nvSpPr>
            <p:spPr>
              <a:xfrm>
                <a:off x="2527299" y="1637170"/>
                <a:ext cx="2590801" cy="13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l-G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nl-NL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nl-NL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l-G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nl-NL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nl-NL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l-G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nl-NL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66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nl-NL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B79065-C337-CF49-7E31-3C9D9A544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299" y="1637170"/>
                <a:ext cx="2590801" cy="13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0B23E-4EDC-A1CA-504A-135D0665E602}"/>
                  </a:ext>
                </a:extLst>
              </p:cNvPr>
              <p:cNvSpPr txBox="1"/>
              <p:nvPr/>
            </p:nvSpPr>
            <p:spPr>
              <a:xfrm>
                <a:off x="4704253" y="1926097"/>
                <a:ext cx="3306157" cy="342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altLang="en-US" sz="1600" dirty="0">
                    <a:ea typeface="Cambria Math" panose="02040503050406030204" pitchFamily="18" charset="0"/>
                  </a:rPr>
                  <a:t>First column of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GB" altLang="en-US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0B23E-4EDC-A1CA-504A-135D0665E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253" y="1926097"/>
                <a:ext cx="3306157" cy="342145"/>
              </a:xfrm>
              <a:prstGeom prst="rect">
                <a:avLst/>
              </a:prstGeom>
              <a:blipFill>
                <a:blip r:embed="rId4"/>
                <a:stretch>
                  <a:fillRect l="-1149" t="-3571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DBECFA3-6B90-9868-69D2-3407A5D91EB6}"/>
              </a:ext>
            </a:extLst>
          </p:cNvPr>
          <p:cNvSpPr txBox="1"/>
          <p:nvPr/>
        </p:nvSpPr>
        <p:spPr>
          <a:xfrm>
            <a:off x="4704252" y="1660346"/>
            <a:ext cx="3306157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nl-NL" altLang="en-US" sz="1600" dirty="0">
                <a:ea typeface="Cambria Math" panose="02040503050406030204" pitchFamily="18" charset="0"/>
              </a:rPr>
              <a:t>State vector</a:t>
            </a:r>
            <a:endParaRPr lang="en-GB" altLang="en-US" sz="16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B61BF6-E3CE-4972-C3FB-B4FF38A0CA0C}"/>
                  </a:ext>
                </a:extLst>
              </p:cNvPr>
              <p:cNvSpPr txBox="1"/>
              <p:nvPr/>
            </p:nvSpPr>
            <p:spPr>
              <a:xfrm>
                <a:off x="4704252" y="2456633"/>
                <a:ext cx="3859588" cy="342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altLang="en-US" sz="1600" dirty="0">
                    <a:ea typeface="Cambria Math" panose="02040503050406030204" pitchFamily="18" charset="0"/>
                  </a:rPr>
                  <a:t>Last column of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nl-NL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B61BF6-E3CE-4972-C3FB-B4FF38A0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252" y="2456633"/>
                <a:ext cx="3859588" cy="342145"/>
              </a:xfrm>
              <a:prstGeom prst="rect">
                <a:avLst/>
              </a:prstGeom>
              <a:blipFill>
                <a:blip r:embed="rId5"/>
                <a:stretch>
                  <a:fillRect l="-984" t="-3571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6D028E-DE0F-86B4-0389-448E867F6EB8}"/>
                  </a:ext>
                </a:extLst>
              </p:cNvPr>
              <p:cNvSpPr txBox="1"/>
              <p:nvPr/>
            </p:nvSpPr>
            <p:spPr>
              <a:xfrm>
                <a:off x="4471613" y="2209932"/>
                <a:ext cx="11461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6D028E-DE0F-86B4-0389-448E867F6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13" y="2209932"/>
                <a:ext cx="114617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33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Acceleration in rotating reference frame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099"/>
                <a:ext cx="7192208" cy="37564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nl-NL" sz="1800" dirty="0" err="1"/>
                  <a:t>Differential</a:t>
                </a:r>
                <a:r>
                  <a:rPr lang="nl-NL" sz="1800" dirty="0"/>
                  <a:t> </a:t>
                </a:r>
                <a:r>
                  <a:rPr lang="nl-NL" sz="1800" dirty="0" err="1"/>
                  <a:t>equation</a:t>
                </a:r>
                <a:r>
                  <a:rPr lang="nl-NL" sz="1800" dirty="0"/>
                  <a:t> in a </a:t>
                </a:r>
                <a:r>
                  <a:rPr lang="nl-NL" sz="1800" dirty="0" err="1"/>
                  <a:t>rotating</a:t>
                </a:r>
                <a:r>
                  <a:rPr lang="nl-NL" sz="1800" dirty="0"/>
                  <a:t> frame (</a:t>
                </a:r>
                <a:r>
                  <a:rPr lang="nl-NL" sz="1800" dirty="0" err="1"/>
                  <a:t>see</a:t>
                </a:r>
                <a:r>
                  <a:rPr lang="nl-NL" sz="1800" dirty="0"/>
                  <a:t> assignment1)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nl-NL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sz="1600" dirty="0"/>
                  <a:t>where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𝑟𝑜𝑡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𝑟𝑜𝑡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+2 </m:t>
                      </m:r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𝑟𝑜𝑡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099"/>
                <a:ext cx="7192208" cy="3756421"/>
              </a:xfrm>
              <a:blipFill>
                <a:blip r:embed="rId3"/>
                <a:stretch>
                  <a:fillRect l="-704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DA34BD-0DE7-AEE0-6656-C13E76452F2D}"/>
                  </a:ext>
                </a:extLst>
              </p:cNvPr>
              <p:cNvSpPr txBox="1"/>
              <p:nvPr/>
            </p:nvSpPr>
            <p:spPr>
              <a:xfrm>
                <a:off x="2285999" y="1650433"/>
                <a:ext cx="5956663" cy="712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nl-NL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  <m:sup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𝑟𝑜𝑡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nl-N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  <m:sup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𝑟𝑜𝑡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nl-N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  <m:sup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𝑟𝑜𝑡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nl-NL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  <m:sup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𝑟𝑜𝑡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DA34BD-0DE7-AEE0-6656-C13E76452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9" y="1650433"/>
                <a:ext cx="5956663" cy="712311"/>
              </a:xfrm>
              <a:prstGeom prst="rect">
                <a:avLst/>
              </a:prstGeom>
              <a:blipFill>
                <a:blip r:embed="rId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6A4FEE-DE26-080A-DF89-B079547E4CE6}"/>
              </a:ext>
            </a:extLst>
          </p:cNvPr>
          <p:cNvCxnSpPr>
            <a:cxnSpLocks/>
          </p:cNvCxnSpPr>
          <p:nvPr/>
        </p:nvCxnSpPr>
        <p:spPr>
          <a:xfrm flipV="1">
            <a:off x="7206712" y="3801695"/>
            <a:ext cx="0" cy="42934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04CA7A-A44A-70FB-F794-4CDC9988F701}"/>
              </a:ext>
            </a:extLst>
          </p:cNvPr>
          <p:cNvSpPr txBox="1"/>
          <p:nvPr/>
        </p:nvSpPr>
        <p:spPr>
          <a:xfrm>
            <a:off x="6272157" y="4252917"/>
            <a:ext cx="186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4"/>
                </a:solidFill>
              </a:rPr>
              <a:t>Acceleration in the rotating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B45FE-378C-6F88-1F1C-3077B59B5C87}"/>
              </a:ext>
            </a:extLst>
          </p:cNvPr>
          <p:cNvSpPr txBox="1"/>
          <p:nvPr/>
        </p:nvSpPr>
        <p:spPr>
          <a:xfrm>
            <a:off x="5527286" y="4742279"/>
            <a:ext cx="3358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accent4"/>
                </a:solidFill>
              </a:rPr>
              <a:t>(e.g., Earth’s gravity)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23AB0-702D-F4F4-4F51-2D020CAEBF02}"/>
              </a:ext>
            </a:extLst>
          </p:cNvPr>
          <p:cNvSpPr txBox="1"/>
          <p:nvPr/>
        </p:nvSpPr>
        <p:spPr>
          <a:xfrm>
            <a:off x="2527960" y="4266633"/>
            <a:ext cx="2555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4"/>
                </a:solidFill>
              </a:rPr>
              <a:t>Acceleration as observed in the rotating frame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E2A607-99A8-E647-7F1E-697CDDBE8CC0}"/>
              </a:ext>
            </a:extLst>
          </p:cNvPr>
          <p:cNvCxnSpPr>
            <a:cxnSpLocks/>
          </p:cNvCxnSpPr>
          <p:nvPr/>
        </p:nvCxnSpPr>
        <p:spPr>
          <a:xfrm flipH="1" flipV="1">
            <a:off x="3126519" y="3832691"/>
            <a:ext cx="174620" cy="39834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95D38D-90FA-E850-0D20-52D3DCC4641B}"/>
              </a:ext>
            </a:extLst>
          </p:cNvPr>
          <p:cNvSpPr txBox="1"/>
          <p:nvPr/>
        </p:nvSpPr>
        <p:spPr>
          <a:xfrm>
            <a:off x="4032912" y="2647473"/>
            <a:ext cx="284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4"/>
                </a:solidFill>
              </a:rPr>
              <a:t>Position and velocity as observed in the  rotating frame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49D3E2-8DE3-ED23-AA9A-6CA01E6A704D}"/>
              </a:ext>
            </a:extLst>
          </p:cNvPr>
          <p:cNvCxnSpPr>
            <a:cxnSpLocks/>
          </p:cNvCxnSpPr>
          <p:nvPr/>
        </p:nvCxnSpPr>
        <p:spPr>
          <a:xfrm flipH="1" flipV="1">
            <a:off x="4175956" y="2391628"/>
            <a:ext cx="221115" cy="24290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Combining dynamics and observations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73E9D-ED0C-A14F-8010-DEE9A0DE5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126"/>
          <a:stretch/>
        </p:blipFill>
        <p:spPr>
          <a:xfrm>
            <a:off x="2386261" y="3270429"/>
            <a:ext cx="5471447" cy="2564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9B3413-3189-2F4F-8AE7-8493D12541CE}"/>
                  </a:ext>
                </a:extLst>
              </p:cNvPr>
              <p:cNvSpPr/>
              <p:nvPr/>
            </p:nvSpPr>
            <p:spPr>
              <a:xfrm>
                <a:off x="1539786" y="3023189"/>
                <a:ext cx="1832681" cy="62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0" lang="nl-NL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nl-N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nl-N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9B3413-3189-2F4F-8AE7-8493D1254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86" y="3023189"/>
                <a:ext cx="1832681" cy="627416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D73F8B86-1F6A-5A4C-9F23-C78FD622D0E4}"/>
              </a:ext>
            </a:extLst>
          </p:cNvPr>
          <p:cNvSpPr/>
          <p:nvPr/>
        </p:nvSpPr>
        <p:spPr>
          <a:xfrm flipH="1">
            <a:off x="1763106" y="3108169"/>
            <a:ext cx="6592017" cy="6718995"/>
          </a:xfrm>
          <a:prstGeom prst="arc">
            <a:avLst>
              <a:gd name="adj1" fmla="val 15278955"/>
              <a:gd name="adj2" fmla="val 17374635"/>
            </a:avLst>
          </a:pr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B0A9D9-E619-DE40-9EA7-C9B67617F0A9}"/>
              </a:ext>
            </a:extLst>
          </p:cNvPr>
          <p:cNvSpPr/>
          <p:nvPr/>
        </p:nvSpPr>
        <p:spPr>
          <a:xfrm>
            <a:off x="3785152" y="3238263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64D339-EC99-EF40-AA16-68E5C9DF4A38}"/>
              </a:ext>
            </a:extLst>
          </p:cNvPr>
          <p:cNvSpPr/>
          <p:nvPr/>
        </p:nvSpPr>
        <p:spPr>
          <a:xfrm>
            <a:off x="5936189" y="3168605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ACB4EE-E99A-1E4F-8271-5C00EEB0FC7F}"/>
                  </a:ext>
                </a:extLst>
              </p:cNvPr>
              <p:cNvSpPr/>
              <p:nvPr/>
            </p:nvSpPr>
            <p:spPr>
              <a:xfrm>
                <a:off x="6084408" y="3129210"/>
                <a:ext cx="303961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Step 1: Predict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from  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nl-NL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and dynamics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ACB4EE-E99A-1E4F-8271-5C00EEB0F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408" y="3129210"/>
                <a:ext cx="3039611" cy="646331"/>
              </a:xfrm>
              <a:prstGeom prst="rect">
                <a:avLst/>
              </a:prstGeom>
              <a:blipFill>
                <a:blip r:embed="rId5"/>
                <a:stretch>
                  <a:fillRect l="-1667" t="-3846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109D3E-E515-5946-AE46-A164A1010584}"/>
                  </a:ext>
                </a:extLst>
              </p:cNvPr>
              <p:cNvSpPr/>
              <p:nvPr/>
            </p:nvSpPr>
            <p:spPr>
              <a:xfrm>
                <a:off x="6249494" y="2512525"/>
                <a:ext cx="276422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Step 2: 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	using observations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109D3E-E515-5946-AE46-A164A1010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494" y="2512525"/>
                <a:ext cx="2764223" cy="646331"/>
              </a:xfrm>
              <a:prstGeom prst="rect">
                <a:avLst/>
              </a:prstGeom>
              <a:blipFill>
                <a:blip r:embed="rId6"/>
                <a:stretch>
                  <a:fillRect l="-1835" t="-3846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3CC2B2F6-9717-5F4D-AC29-4B2B9227C407}"/>
              </a:ext>
            </a:extLst>
          </p:cNvPr>
          <p:cNvSpPr/>
          <p:nvPr/>
        </p:nvSpPr>
        <p:spPr>
          <a:xfrm>
            <a:off x="6086356" y="2640467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A1D94D-F12F-844A-90AB-452D5D9C0BC2}"/>
              </a:ext>
            </a:extLst>
          </p:cNvPr>
          <p:cNvCxnSpPr>
            <a:cxnSpLocks/>
          </p:cNvCxnSpPr>
          <p:nvPr/>
        </p:nvCxnSpPr>
        <p:spPr>
          <a:xfrm flipV="1">
            <a:off x="6040725" y="2800055"/>
            <a:ext cx="104233" cy="3742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4FC2EC-4A19-C7D4-6412-7E4FE07BC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192208" cy="103368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nl-NL" sz="1800" dirty="0" err="1"/>
                  <a:t>Now</a:t>
                </a:r>
                <a:r>
                  <a:rPr lang="nl-NL" sz="1800" dirty="0"/>
                  <a:t> we </a:t>
                </a:r>
                <a:r>
                  <a:rPr lang="nl-NL" sz="1800" dirty="0" err="1"/>
                  <a:t>know</a:t>
                </a:r>
                <a:r>
                  <a:rPr lang="nl-NL" sz="1800" dirty="0"/>
                  <a:t> </a:t>
                </a:r>
                <a:r>
                  <a:rPr lang="nl-NL" sz="1800" dirty="0" err="1"/>
                  <a:t>how</a:t>
                </a:r>
                <a:r>
                  <a:rPr lang="nl-NL" sz="1800" dirty="0"/>
                  <a:t> </a:t>
                </a:r>
                <a:r>
                  <a:rPr lang="nl-NL" sz="1800" dirty="0" err="1"/>
                  <a:t>to</a:t>
                </a:r>
                <a:r>
                  <a:rPr lang="nl-NL" sz="1800" dirty="0"/>
                  <a:t> </a:t>
                </a:r>
                <a:r>
                  <a:rPr lang="nl-NL" sz="1800" dirty="0" err="1"/>
                  <a:t>predict</a:t>
                </a:r>
                <a:r>
                  <a:rPr lang="nl-NL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nl-NL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NL" sz="1600" dirty="0">
                    <a:solidFill>
                      <a:prstClr val="black"/>
                    </a:solidFill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4FC2EC-4A19-C7D4-6412-7E4FE07BC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192208" cy="1033684"/>
              </a:xfrm>
              <a:blipFill>
                <a:blip r:embed="rId7"/>
                <a:stretch>
                  <a:fillRect l="-704" t="-3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3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1DE2-F483-E941-8FE8-929C49B9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181100"/>
            <a:ext cx="7380894" cy="3505172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altLang="en-US" sz="2000" dirty="0"/>
              <a:t>At the end of the instruction session, you should be able to</a:t>
            </a:r>
          </a:p>
          <a:p>
            <a:pPr>
              <a:spcAft>
                <a:spcPts val="1000"/>
              </a:spcAft>
            </a:pPr>
            <a:r>
              <a:rPr lang="en-US" altLang="en-US" sz="2000" dirty="0"/>
              <a:t>Estimate satellite orbits from dynamics and observations</a:t>
            </a:r>
          </a:p>
          <a:p>
            <a:pPr marL="285750" indent="-285750">
              <a:spcAft>
                <a:spcPts val="1000"/>
              </a:spcAft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0C996-21A3-2132-8097-C1A5B0986225}"/>
              </a:ext>
            </a:extLst>
          </p:cNvPr>
          <p:cNvSpPr txBox="1"/>
          <p:nvPr/>
        </p:nvSpPr>
        <p:spPr>
          <a:xfrm>
            <a:off x="5129939" y="3162104"/>
            <a:ext cx="376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Method is comparable to the onboard navigation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4D27C-4696-5FBC-F973-D6B74B7F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21045" y="2593425"/>
            <a:ext cx="2615511" cy="18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80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pPr marL="9525">
              <a:spcAft>
                <a:spcPts val="1000"/>
              </a:spcAft>
            </a:pPr>
            <a:r>
              <a:rPr lang="en-US" altLang="en-US" sz="2400" dirty="0"/>
              <a:t>Sequential 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5937BF6A-8BDB-2C4A-BBA6-C500A707483C}"/>
                  </a:ext>
                </a:extLst>
              </p:cNvPr>
              <p:cNvSpPr/>
              <p:nvPr/>
            </p:nvSpPr>
            <p:spPr>
              <a:xfrm>
                <a:off x="3273286" y="3947786"/>
                <a:ext cx="3318802" cy="857250"/>
              </a:xfrm>
              <a:prstGeom prst="roundRect">
                <a:avLst>
                  <a:gd name="adj" fmla="val 7193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Combine </a:t>
                </a: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using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general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least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-squares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nl-NL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nl-NL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0" lang="en-US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nl-NL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0" lang="nl-NL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nl-NL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nl-NL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nl-NL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nl-NL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nl-NL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nl-NL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nl-NL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nl-NL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0" lang="nl-NL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nl-NL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𝜖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nl-NL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0" lang="nl-NL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nl-NL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nl-NL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 </m:t>
                      </m:r>
                      <m:r>
                        <a:rPr kumimoji="0" lang="nl-NL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𝑃</m:t>
                      </m:r>
                      <m:r>
                        <a:rPr kumimoji="0" lang="nl-NL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nl-NL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nl-NL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nl-NL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0" lang="nl-NL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nl-N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5937BF6A-8BDB-2C4A-BBA6-C500A7074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86" y="3947786"/>
                <a:ext cx="3318802" cy="857250"/>
              </a:xfrm>
              <a:prstGeom prst="roundRect">
                <a:avLst>
                  <a:gd name="adj" fmla="val 7193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8F80F71-1880-E041-9CD5-BED35213F2AC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2698565" y="3801690"/>
            <a:ext cx="798818" cy="350623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D8439E2-4680-E745-A15C-F4B229AB74E3}"/>
                  </a:ext>
                </a:extLst>
              </p:cNvPr>
              <p:cNvSpPr/>
              <p:nvPr/>
            </p:nvSpPr>
            <p:spPr>
              <a:xfrm>
                <a:off x="1901843" y="2759339"/>
                <a:ext cx="2041640" cy="818254"/>
              </a:xfrm>
              <a:prstGeom prst="roundRect">
                <a:avLst>
                  <a:gd name="adj" fmla="val 7193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Observation equations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nl-NL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nl-NL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kumimoji="0" lang="nl-NL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nl-NL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nl-NL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nl-NL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nl-NL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nl-NL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nl-NL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0" lang="nl-NL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nl-NL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nl-NL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nl-NL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nl-NL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Covariance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D8439E2-4680-E745-A15C-F4B229AB7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43" y="2759339"/>
                <a:ext cx="2041640" cy="818254"/>
              </a:xfrm>
              <a:prstGeom prst="roundRect">
                <a:avLst>
                  <a:gd name="adj" fmla="val 7193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E4BCD85-66D3-1E41-8D62-C44211E4E86D}"/>
                  </a:ext>
                </a:extLst>
              </p:cNvPr>
              <p:cNvSpPr/>
              <p:nvPr/>
            </p:nvSpPr>
            <p:spPr>
              <a:xfrm>
                <a:off x="5267785" y="2759339"/>
                <a:ext cx="3457994" cy="818254"/>
              </a:xfrm>
              <a:prstGeom prst="roundRect">
                <a:avLst>
                  <a:gd name="adj" fmla="val 7193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Propagate state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Covariance matrix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l-G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Φ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𝑘𝑗</m:t>
                        </m:r>
                      </m:sub>
                    </m:sSub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l-G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Φ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𝑘𝑗</m:t>
                        </m:r>
                      </m:sub>
                      <m:sup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endPara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(follows from covariance propagation)</a:t>
                </a: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E4BCD85-66D3-1E41-8D62-C44211E4E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785" y="2759339"/>
                <a:ext cx="3457994" cy="818254"/>
              </a:xfrm>
              <a:prstGeom prst="roundRect">
                <a:avLst>
                  <a:gd name="adj" fmla="val 7193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9C5D7F8-6B82-DF4F-89AD-ADDDDBD2B727}"/>
              </a:ext>
            </a:extLst>
          </p:cNvPr>
          <p:cNvCxnSpPr>
            <a:cxnSpLocks/>
          </p:cNvCxnSpPr>
          <p:nvPr/>
        </p:nvCxnSpPr>
        <p:spPr>
          <a:xfrm>
            <a:off x="2922663" y="2250381"/>
            <a:ext cx="0" cy="50895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29CA84-771A-7345-9021-D8AC16E3A8F2}"/>
              </a:ext>
            </a:extLst>
          </p:cNvPr>
          <p:cNvCxnSpPr>
            <a:cxnSpLocks/>
          </p:cNvCxnSpPr>
          <p:nvPr/>
        </p:nvCxnSpPr>
        <p:spPr>
          <a:xfrm>
            <a:off x="6979366" y="2250381"/>
            <a:ext cx="0" cy="50895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62BA2E7-6046-DC4F-BE88-FDAE27E84478}"/>
                  </a:ext>
                </a:extLst>
              </p:cNvPr>
              <p:cNvSpPr/>
              <p:nvPr/>
            </p:nvSpPr>
            <p:spPr>
              <a:xfrm>
                <a:off x="1901844" y="1815084"/>
                <a:ext cx="2041640" cy="574062"/>
              </a:xfrm>
              <a:prstGeom prst="roundRect">
                <a:avLst>
                  <a:gd name="adj" fmla="val 7193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with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covariance matrix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62BA2E7-6046-DC4F-BE88-FDAE27E84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44" y="1815084"/>
                <a:ext cx="2041640" cy="574062"/>
              </a:xfrm>
              <a:prstGeom prst="roundRect">
                <a:avLst>
                  <a:gd name="adj" fmla="val 719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3F613D3-1D9E-B540-AA60-DA8236CA2CE7}"/>
                  </a:ext>
                </a:extLst>
              </p:cNvPr>
              <p:cNvSpPr/>
              <p:nvPr/>
            </p:nvSpPr>
            <p:spPr>
              <a:xfrm>
                <a:off x="5267785" y="1797323"/>
                <a:ext cx="3457994" cy="591823"/>
              </a:xfrm>
              <a:prstGeom prst="roundRect">
                <a:avLst>
                  <a:gd name="adj" fmla="val 7193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with covariance matrix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3F613D3-1D9E-B540-AA60-DA8236CA2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785" y="1797323"/>
                <a:ext cx="3457994" cy="591823"/>
              </a:xfrm>
              <a:prstGeom prst="roundRect">
                <a:avLst>
                  <a:gd name="adj" fmla="val 719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C10BAF4C-3332-F74B-AF74-EC4CBD7BE4A6}"/>
              </a:ext>
            </a:extLst>
          </p:cNvPr>
          <p:cNvCxnSpPr>
            <a:cxnSpLocks/>
            <a:stCxn id="42" idx="2"/>
            <a:endCxn id="11" idx="3"/>
          </p:cNvCxnSpPr>
          <p:nvPr/>
        </p:nvCxnSpPr>
        <p:spPr>
          <a:xfrm rot="5400000">
            <a:off x="6395026" y="3774655"/>
            <a:ext cx="798818" cy="40469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A17CBDC-C595-164C-B615-7A6F849794B4}"/>
                  </a:ext>
                </a:extLst>
              </p:cNvPr>
              <p:cNvSpPr txBox="1"/>
              <p:nvPr/>
            </p:nvSpPr>
            <p:spPr>
              <a:xfrm>
                <a:off x="7080864" y="3746582"/>
                <a:ext cx="2083680" cy="113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We can think of introducing additional observation equations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nl-NL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nl-NL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nl-NL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nl-NL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𝐼</m:t>
                      </m:r>
                      <m:sSub>
                        <m:sSubPr>
                          <m:ctrlP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nl-NL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nl-NL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nl-NL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nl-NL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nl-NL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kumimoji="0" lang="nl-NL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A17CBDC-C595-164C-B615-7A6F84979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864" y="3746582"/>
                <a:ext cx="2083680" cy="1132169"/>
              </a:xfrm>
              <a:prstGeom prst="rect">
                <a:avLst/>
              </a:prstGeom>
              <a:blipFill>
                <a:blip r:embed="rId8"/>
                <a:stretch>
                  <a:fillRect l="-1212"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F6F4ADE-0999-8A87-B37E-F40E089ED6C0}"/>
              </a:ext>
            </a:extLst>
          </p:cNvPr>
          <p:cNvSpPr txBox="1"/>
          <p:nvPr/>
        </p:nvSpPr>
        <p:spPr>
          <a:xfrm>
            <a:off x="1763106" y="984459"/>
            <a:ext cx="6962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will only estimate </a:t>
            </a:r>
            <a:r>
              <a:rPr lang="en-GB" sz="1600" dirty="0">
                <a:solidFill>
                  <a:prstClr val="black"/>
                </a:solidFill>
                <a:latin typeface="Arial"/>
              </a:rPr>
              <a:t>position and velocity, so 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 us simplify the notation:</a:t>
            </a:r>
            <a:endParaRPr lang="en-GB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C7E20-9C0F-2DE4-E9F2-1F9EF2D60A4E}"/>
                  </a:ext>
                </a:extLst>
              </p:cNvPr>
              <p:cNvSpPr txBox="1"/>
              <p:nvPr/>
            </p:nvSpPr>
            <p:spPr>
              <a:xfrm>
                <a:off x="1763106" y="1293313"/>
                <a:ext cx="45852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nl-NL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NL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nl-NL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nl-NL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C7E20-9C0F-2DE4-E9F2-1F9EF2D60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06" y="1293313"/>
                <a:ext cx="4585252" cy="33855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E30A01-39B5-997B-86F3-569272AAD623}"/>
                  </a:ext>
                </a:extLst>
              </p:cNvPr>
              <p:cNvSpPr txBox="1"/>
              <p:nvPr/>
            </p:nvSpPr>
            <p:spPr>
              <a:xfrm>
                <a:off x="4055732" y="1289780"/>
                <a:ext cx="4585252" cy="358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nl-N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m:rPr>
                          <m:nor/>
                        </m:rPr>
                        <a:rPr lang="nl-NL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nl-NL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nl-NL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E30A01-39B5-997B-86F3-569272AA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732" y="1289780"/>
                <a:ext cx="4585252" cy="358368"/>
              </a:xfrm>
              <a:prstGeom prst="rect">
                <a:avLst/>
              </a:prstGeom>
              <a:blipFill>
                <a:blip r:embed="rId10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28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2" grpId="0" animBg="1"/>
      <p:bldP spid="10" grpId="0" animBg="1"/>
      <p:bldP spid="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Kalman filter</a:t>
            </a:r>
            <a:endParaRPr lang="en-N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1DE2-F483-E941-8FE8-929C49B9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181100"/>
            <a:ext cx="7380894" cy="109155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1000"/>
              </a:spcAft>
              <a:buNone/>
            </a:pPr>
            <a:r>
              <a:rPr lang="en-GB" sz="2000" dirty="0">
                <a:ea typeface="Cambria Math" panose="02040503050406030204" pitchFamily="18" charset="0"/>
              </a:rPr>
              <a:t>Kalman reformulated the problem into a two-step procedure</a:t>
            </a:r>
          </a:p>
          <a:p>
            <a:pPr marL="457200" indent="-457200">
              <a:lnSpc>
                <a:spcPct val="110000"/>
              </a:lnSpc>
              <a:spcAft>
                <a:spcPts val="1000"/>
              </a:spcAft>
              <a:buAutoNum type="arabicPeriod"/>
            </a:pPr>
            <a:r>
              <a:rPr lang="en-GB" altLang="en-US" sz="2000" dirty="0">
                <a:ea typeface="Cambria Math" panose="02040503050406030204" pitchFamily="18" charset="0"/>
              </a:rPr>
              <a:t>Propagation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F5B060-AB69-E045-8176-FE48F60FD903}"/>
                  </a:ext>
                </a:extLst>
              </p:cNvPr>
              <p:cNvSpPr/>
              <p:nvPr/>
            </p:nvSpPr>
            <p:spPr>
              <a:xfrm>
                <a:off x="2902981" y="2102838"/>
                <a:ext cx="3440365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nl-NL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sSub>
                      <m:sSub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… numerical integration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F5B060-AB69-E045-8176-FE48F60FD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981" y="2102838"/>
                <a:ext cx="3440365" cy="391646"/>
              </a:xfrm>
              <a:prstGeom prst="rect">
                <a:avLst/>
              </a:prstGeom>
              <a:blipFill>
                <a:blip r:embed="rId3"/>
                <a:stretch>
                  <a:fillRect t="-9375" r="-735" b="-1562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A5A256-30E1-C644-9C45-C903A83C483A}"/>
                  </a:ext>
                </a:extLst>
              </p:cNvPr>
              <p:cNvSpPr/>
              <p:nvPr/>
            </p:nvSpPr>
            <p:spPr>
              <a:xfrm>
                <a:off x="2891663" y="2494484"/>
                <a:ext cx="4424545" cy="413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l-G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Φ</m:t>
                        </m:r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𝑘𝑗</m:t>
                        </m:r>
                      </m:sub>
                    </m:sSub>
                    <m:sSub>
                      <m:sSub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l-G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Φ</m:t>
                        </m:r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𝑘𝑗</m:t>
                        </m:r>
                      </m:sub>
                      <m:sup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… covariance propagation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A5A256-30E1-C644-9C45-C903A83C4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63" y="2494484"/>
                <a:ext cx="4424545" cy="413703"/>
              </a:xfrm>
              <a:prstGeom prst="rect">
                <a:avLst/>
              </a:prstGeom>
              <a:blipFill>
                <a:blip r:embed="rId4"/>
                <a:stretch>
                  <a:fillRect t="-6061" r="-287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3A58C38-A571-A14E-B4C6-D37FCE29CD9E}"/>
                  </a:ext>
                </a:extLst>
              </p:cNvPr>
              <p:cNvSpPr/>
              <p:nvPr/>
            </p:nvSpPr>
            <p:spPr>
              <a:xfrm>
                <a:off x="2952192" y="3216609"/>
                <a:ext cx="43232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nl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… </a:t>
                </a:r>
                <a:r>
                  <a:rPr kumimoji="0" lang="nl-NL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observation</a:t>
                </a:r>
                <a:r>
                  <a:rPr kumimoji="0" lang="nl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equations</a:t>
                </a:r>
                <a:endParaRPr kumimoji="0" lang="nl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3A58C38-A571-A14E-B4C6-D37FCE29C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92" y="3216609"/>
                <a:ext cx="4323299" cy="369332"/>
              </a:xfrm>
              <a:prstGeom prst="rect">
                <a:avLst/>
              </a:prstGeom>
              <a:blipFill>
                <a:blip r:embed="rId5"/>
                <a:stretch>
                  <a:fillRect t="-10000" r="-88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3CBA48-0DE1-5042-BDEB-841A08AA4F25}"/>
                  </a:ext>
                </a:extLst>
              </p:cNvPr>
              <p:cNvSpPr/>
              <p:nvPr/>
            </p:nvSpPr>
            <p:spPr>
              <a:xfrm>
                <a:off x="2929883" y="3662958"/>
                <a:ext cx="5310236" cy="378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sSup>
                      <m:sSupPr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0" lang="nl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… </a:t>
                </a:r>
                <a:r>
                  <a:rPr kumimoji="0" lang="nl-NL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Kalman</a:t>
                </a:r>
                <a:r>
                  <a:rPr kumimoji="0" lang="nl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gain</a:t>
                </a:r>
                <a:r>
                  <a:rPr kumimoji="0" lang="nl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matrix</a:t>
                </a:r>
                <a:endParaRPr kumimoji="0" lang="nl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93CBA48-0DE1-5042-BDEB-841A08AA4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883" y="3662958"/>
                <a:ext cx="5310236" cy="378373"/>
              </a:xfrm>
              <a:prstGeom prst="rect">
                <a:avLst/>
              </a:prstGeom>
              <a:blipFill>
                <a:blip r:embed="rId6"/>
                <a:stretch>
                  <a:fillRect t="-6452" r="-477" b="-2258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2B835E8-DDBB-D940-AD68-87789084E7ED}"/>
                  </a:ext>
                </a:extLst>
              </p:cNvPr>
              <p:cNvSpPr/>
              <p:nvPr/>
            </p:nvSpPr>
            <p:spPr>
              <a:xfrm>
                <a:off x="2959325" y="4113860"/>
                <a:ext cx="445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nl-N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… </a:t>
                </a:r>
                <a:r>
                  <a:rPr kumimoji="0" lang="nl-NL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updated</a:t>
                </a:r>
                <a:r>
                  <a:rPr kumimoji="0" lang="nl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state</a:t>
                </a:r>
                <a:endParaRPr kumimoji="0" lang="nl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2B835E8-DDBB-D940-AD68-87789084E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25" y="4113860"/>
                <a:ext cx="4456797" cy="369332"/>
              </a:xfrm>
              <a:prstGeom prst="rect">
                <a:avLst/>
              </a:prstGeom>
              <a:blipFill>
                <a:blip r:embed="rId7"/>
                <a:stretch>
                  <a:fillRect t="-13793" r="-567" b="-241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8FBA6AB-31E7-CC4C-91E9-52980D08BD3A}"/>
              </a:ext>
            </a:extLst>
          </p:cNvPr>
          <p:cNvSpPr txBox="1">
            <a:spLocks/>
          </p:cNvSpPr>
          <p:nvPr/>
        </p:nvSpPr>
        <p:spPr>
          <a:xfrm>
            <a:off x="1763106" y="2855236"/>
            <a:ext cx="2398789" cy="61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000"/>
              </a:spcAft>
              <a:buClr>
                <a:srgbClr val="00A6D6"/>
              </a:buClr>
              <a:buSzTx/>
              <a:buFont typeface="+mj-lt"/>
              <a:buAutoNum type="arabicPeriod" startAt="2"/>
              <a:tabLst/>
              <a:defRPr/>
            </a:pPr>
            <a:r>
              <a:rPr kumimoji="0" lang="en-GB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Arial"/>
              </a:rPr>
              <a:t>Update</a:t>
            </a:r>
            <a:endParaRPr kumimoji="0" lang="en-GB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00A6D6"/>
              </a:buClr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C889F5-C7DA-C944-AC7C-C17688234BCC}"/>
                  </a:ext>
                </a:extLst>
              </p:cNvPr>
              <p:cNvSpPr/>
              <p:nvPr/>
            </p:nvSpPr>
            <p:spPr>
              <a:xfrm>
                <a:off x="2929883" y="4560751"/>
                <a:ext cx="6000874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… </a:t>
                </a:r>
                <a:r>
                  <a:rPr kumimoji="0" lang="nl-NL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covariance</a:t>
                </a:r>
                <a:r>
                  <a:rPr kumimoji="0" lang="nl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matrix of </a:t>
                </a:r>
                <a:r>
                  <a:rPr kumimoji="0" lang="nl-NL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updated</a:t>
                </a:r>
                <a:r>
                  <a:rPr kumimoji="0" lang="nl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state</a:t>
                </a:r>
                <a:endParaRPr kumimoji="0" lang="nl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C889F5-C7DA-C944-AC7C-C17688234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883" y="4560751"/>
                <a:ext cx="6000874" cy="376770"/>
              </a:xfrm>
              <a:prstGeom prst="rect">
                <a:avLst/>
              </a:prstGeom>
              <a:blipFill>
                <a:blip r:embed="rId8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AA63538-D57A-6043-B881-7768A140CD4D}"/>
              </a:ext>
            </a:extLst>
          </p:cNvPr>
          <p:cNvSpPr txBox="1"/>
          <p:nvPr/>
        </p:nvSpPr>
        <p:spPr>
          <a:xfrm>
            <a:off x="107468" y="205979"/>
            <a:ext cx="13773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notes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hapters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10.3.5 – 10.3.7</a:t>
            </a:r>
          </a:p>
        </p:txBody>
      </p:sp>
    </p:spTree>
    <p:extLst>
      <p:ext uri="{BB962C8B-B14F-4D97-AF65-F5344CB8AC3E}">
        <p14:creationId xmlns:p14="http://schemas.microsoft.com/office/powerpoint/2010/main" val="389895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pPr marL="9525">
              <a:spcAft>
                <a:spcPts val="1000"/>
              </a:spcAft>
            </a:pPr>
            <a:r>
              <a:rPr lang="en-US" altLang="en-US" sz="2400" dirty="0"/>
              <a:t>A note on the state 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26510-2150-EE55-36A1-3FBED8574B1C}"/>
                  </a:ext>
                </a:extLst>
              </p:cNvPr>
              <p:cNvSpPr txBox="1"/>
              <p:nvPr/>
            </p:nvSpPr>
            <p:spPr>
              <a:xfrm>
                <a:off x="2657253" y="1415181"/>
                <a:ext cx="4572000" cy="698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nl-N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m:rPr>
                          <m:nor/>
                        </m:rPr>
                        <a:rPr lang="nl-NL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nl-NL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NL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26510-2150-EE55-36A1-3FBED857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253" y="1415181"/>
                <a:ext cx="4572000" cy="698076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431C8-6191-E03C-2BD1-6CD5A73441C9}"/>
                  </a:ext>
                </a:extLst>
              </p:cNvPr>
              <p:cNvSpPr txBox="1"/>
              <p:nvPr/>
            </p:nvSpPr>
            <p:spPr>
              <a:xfrm>
                <a:off x="2706421" y="3618549"/>
                <a:ext cx="4572000" cy="413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nl-NL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l-G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Φ</m:t>
                          </m:r>
                        </m:e>
                        <m:sub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𝑘𝑗</m:t>
                          </m:r>
                        </m:sub>
                      </m:sSub>
                      <m:sSub>
                        <m:sSub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l-G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Φ</m:t>
                          </m:r>
                        </m:e>
                        <m:sub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𝑘𝑗</m:t>
                          </m:r>
                        </m:sub>
                        <m:sup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431C8-6191-E03C-2BD1-6CD5A7344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421" y="3618549"/>
                <a:ext cx="4572000" cy="413703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8337BE-9776-70EC-117F-2131C9217E09}"/>
                  </a:ext>
                </a:extLst>
              </p:cNvPr>
              <p:cNvSpPr txBox="1"/>
              <p:nvPr/>
            </p:nvSpPr>
            <p:spPr>
              <a:xfrm>
                <a:off x="1763106" y="984459"/>
                <a:ext cx="6962673" cy="4091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Remember how the state transition matrix was defined:</a:t>
                </a:r>
              </a:p>
              <a:p>
                <a:endParaRPr lang="en-GB" sz="1600" dirty="0">
                  <a:solidFill>
                    <a:prstClr val="black"/>
                  </a:solidFill>
                  <a:latin typeface="Arial"/>
                </a:endParaRPr>
              </a:p>
              <a:p>
                <a:endParaRPr lang="en-GB" sz="1600" i="1" dirty="0">
                  <a:solidFill>
                    <a:prstClr val="black"/>
                  </a:solidFill>
                  <a:latin typeface="Arial"/>
                  <a:ea typeface="Cambria Math" panose="02040503050406030204" pitchFamily="18" charset="0"/>
                </a:endParaRPr>
              </a:p>
              <a:p>
                <a:endParaRPr lang="en-GB" sz="1600" i="1" dirty="0">
                  <a:solidFill>
                    <a:prstClr val="black"/>
                  </a:solidFill>
                  <a:latin typeface="Arial"/>
                  <a:ea typeface="Cambria Math" panose="02040503050406030204" pitchFamily="18" charset="0"/>
                </a:endParaRPr>
              </a:p>
              <a:p>
                <a:endParaRPr lang="en-GB" sz="1600" i="1" dirty="0">
                  <a:solidFill>
                    <a:prstClr val="black"/>
                  </a:solidFill>
                  <a:latin typeface="Arial"/>
                  <a:ea typeface="Cambria Math" panose="02040503050406030204" pitchFamily="18" charset="0"/>
                </a:endParaRPr>
              </a:p>
              <a:p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We may interpret that the state transition matrix relates a </a:t>
                </a:r>
                <a:r>
                  <a:rPr kumimoji="0" lang="en-GB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change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i="1" dirty="0">
                    <a:solidFill>
                      <a:prstClr val="black"/>
                    </a:solidFill>
                    <a:latin typeface="Arial"/>
                    <a:ea typeface="Cambria Math" panose="02040503050406030204" pitchFamily="18" charset="0"/>
                  </a:rPr>
                  <a:t> </a:t>
                </a:r>
                <a:r>
                  <a:rPr lang="en-GB" sz="1600" dirty="0">
                    <a:solidFill>
                      <a:prstClr val="black"/>
                    </a:solidFill>
                    <a:latin typeface="Arial"/>
                    <a:ea typeface="Cambria Math" panose="02040503050406030204" pitchFamily="18" charset="0"/>
                  </a:rPr>
                  <a:t>to a </a:t>
                </a:r>
                <a:r>
                  <a:rPr lang="en-GB" sz="1600" i="1" dirty="0">
                    <a:solidFill>
                      <a:prstClr val="black"/>
                    </a:solidFill>
                    <a:latin typeface="Arial"/>
                    <a:ea typeface="Cambria Math" panose="02040503050406030204" pitchFamily="18" charset="0"/>
                  </a:rPr>
                  <a:t>change</a:t>
                </a:r>
                <a:r>
                  <a:rPr lang="en-GB" sz="1600" dirty="0">
                    <a:solidFill>
                      <a:prstClr val="black"/>
                    </a:solidFill>
                    <a:latin typeface="Arial"/>
                    <a:ea typeface="Cambria Math" panose="02040503050406030204" pitchFamily="18" charset="0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>
                    <a:solidFill>
                      <a:prstClr val="black"/>
                    </a:solidFill>
                    <a:latin typeface="Arial"/>
                    <a:ea typeface="Cambria Math" panose="02040503050406030204" pitchFamily="18" charset="0"/>
                  </a:rPr>
                  <a:t>:</a:t>
                </a:r>
              </a:p>
              <a:p>
                <a:endParaRPr lang="en-GB" sz="1600" dirty="0">
                  <a:solidFill>
                    <a:prstClr val="black"/>
                  </a:solidFill>
                  <a:latin typeface="Arial"/>
                  <a:ea typeface="Cambria Math" panose="02040503050406030204" pitchFamily="18" charset="0"/>
                </a:endParaRPr>
              </a:p>
              <a:p>
                <a:endParaRPr lang="en-GB" sz="1600" dirty="0">
                  <a:solidFill>
                    <a:prstClr val="black"/>
                  </a:solidFill>
                  <a:latin typeface="Arial"/>
                  <a:ea typeface="Cambria Math" panose="02040503050406030204" pitchFamily="18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Arial"/>
                    <a:ea typeface="Cambria Math" panose="02040503050406030204" pitchFamily="18" charset="0"/>
                  </a:rPr>
                  <a:t>Therefore, we can use the state transition matrix for error propagation:</a:t>
                </a:r>
              </a:p>
              <a:p>
                <a:endParaRPr lang="en-GB" sz="1600" dirty="0">
                  <a:solidFill>
                    <a:prstClr val="black"/>
                  </a:solidFill>
                  <a:latin typeface="Arial"/>
                  <a:ea typeface="Cambria Math" panose="02040503050406030204" pitchFamily="18" charset="0"/>
                </a:endParaRPr>
              </a:p>
              <a:p>
                <a:endParaRPr lang="en-GB" sz="1600" dirty="0">
                  <a:solidFill>
                    <a:prstClr val="black"/>
                  </a:solidFill>
                  <a:latin typeface="Arial"/>
                  <a:ea typeface="Cambria Math" panose="02040503050406030204" pitchFamily="18" charset="0"/>
                </a:endParaRPr>
              </a:p>
              <a:p>
                <a:endParaRPr lang="en-GB" sz="1600" dirty="0">
                  <a:solidFill>
                    <a:prstClr val="black"/>
                  </a:solidFill>
                  <a:latin typeface="Arial"/>
                  <a:ea typeface="Cambria Math" panose="02040503050406030204" pitchFamily="18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Arial"/>
                    <a:ea typeface="Cambria Math" panose="02040503050406030204" pitchFamily="18" charset="0"/>
                  </a:rPr>
                  <a:t>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nl-NL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nl-N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nl-NL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>
                    <a:solidFill>
                      <a:prstClr val="black"/>
                    </a:solidFill>
                    <a:latin typeface="Arial"/>
                    <a:ea typeface="Cambria Math" panose="02040503050406030204" pitchFamily="18" charset="0"/>
                  </a:rPr>
                  <a:t> is incorrect. We can obtain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>
                    <a:solidFill>
                      <a:prstClr val="black"/>
                    </a:solidFill>
                    <a:latin typeface="Arial"/>
                    <a:ea typeface="Cambria Math" panose="02040503050406030204" pitchFamily="18" charset="0"/>
                  </a:rPr>
                  <a:t> only by numerically integrating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>
                    <a:solidFill>
                      <a:prstClr val="black"/>
                    </a:solidFill>
                    <a:latin typeface="Arial"/>
                    <a:ea typeface="Cambria Math" panose="02040503050406030204" pitchFamily="18" charset="0"/>
                  </a:rPr>
                  <a:t>.</a:t>
                </a:r>
              </a:p>
              <a:p>
                <a:endParaRPr lang="en-GB" sz="1600" dirty="0">
                  <a:solidFill>
                    <a:prstClr val="black"/>
                  </a:solidFill>
                  <a:latin typeface="Arial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8337BE-9776-70EC-117F-2131C9217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06" y="984459"/>
                <a:ext cx="6962673" cy="4091313"/>
              </a:xfrm>
              <a:prstGeom prst="rect">
                <a:avLst/>
              </a:prstGeom>
              <a:blipFill>
                <a:blip r:embed="rId5"/>
                <a:stretch>
                  <a:fillRect l="-364" t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0BF2E3-A10C-F8C8-ED35-8264BF933319}"/>
                  </a:ext>
                </a:extLst>
              </p:cNvPr>
              <p:cNvSpPr txBox="1"/>
              <p:nvPr/>
            </p:nvSpPr>
            <p:spPr>
              <a:xfrm>
                <a:off x="2657253" y="2783942"/>
                <a:ext cx="4572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nl-N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0BF2E3-A10C-F8C8-ED35-8264BF93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253" y="2783942"/>
                <a:ext cx="4572000" cy="391646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09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pPr marL="9525">
              <a:spcAft>
                <a:spcPts val="1000"/>
              </a:spcAft>
            </a:pPr>
            <a:r>
              <a:rPr lang="en-US" altLang="en-US" sz="2400" dirty="0"/>
              <a:t>Kalman filter vs. recursive parameter estimation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337BE-9776-70EC-117F-2131C9217E09}"/>
              </a:ext>
            </a:extLst>
          </p:cNvPr>
          <p:cNvSpPr txBox="1"/>
          <p:nvPr/>
        </p:nvSpPr>
        <p:spPr>
          <a:xfrm>
            <a:off x="1763106" y="984459"/>
            <a:ext cx="696267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/>
              </a:rPr>
              <a:t>The Kalman filter can be derived from </a:t>
            </a:r>
            <a:r>
              <a:rPr lang="en-US" sz="1600" i="1" dirty="0">
                <a:solidFill>
                  <a:prstClr val="black"/>
                </a:solidFill>
                <a:latin typeface="Arial"/>
              </a:rPr>
              <a:t>recursive parameter estimation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. The derivations are too lengthy to show here. You can find them, for example, in this book:</a:t>
            </a:r>
          </a:p>
          <a:p>
            <a:endParaRPr lang="en-US" sz="1600" dirty="0">
              <a:solidFill>
                <a:prstClr val="black"/>
              </a:solidFill>
              <a:latin typeface="Arial"/>
            </a:endParaRPr>
          </a:p>
          <a:p>
            <a:r>
              <a:rPr lang="en-US" sz="1600" dirty="0">
                <a:solidFill>
                  <a:prstClr val="black"/>
                </a:solidFill>
                <a:latin typeface="Arial"/>
              </a:rPr>
              <a:t>K. R. Koch: Parameter Estimation and Hypothesis Testing in Linear Models. Second edition, 1999, Springer.</a:t>
            </a:r>
          </a:p>
          <a:p>
            <a:endParaRPr lang="en-US" sz="1600" dirty="0">
              <a:solidFill>
                <a:prstClr val="black"/>
              </a:solidFill>
              <a:latin typeface="Arial"/>
              <a:ea typeface="Cambria Math" panose="02040503050406030204" pitchFamily="18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Arial"/>
                <a:ea typeface="Cambria Math" panose="02040503050406030204" pitchFamily="18" charset="0"/>
              </a:rPr>
              <a:t>Chapters 1.3.4 on </a:t>
            </a:r>
            <a:r>
              <a:rPr lang="en-US" sz="1600" i="1" dirty="0">
                <a:solidFill>
                  <a:prstClr val="black"/>
                </a:solidFill>
                <a:latin typeface="Arial"/>
                <a:ea typeface="Cambria Math" panose="02040503050406030204" pitchFamily="18" charset="0"/>
              </a:rPr>
              <a:t>matrix identities </a:t>
            </a:r>
            <a:r>
              <a:rPr lang="en-US" sz="1600" dirty="0">
                <a:solidFill>
                  <a:prstClr val="black"/>
                </a:solidFill>
                <a:latin typeface="Arial"/>
                <a:ea typeface="Cambria Math" panose="02040503050406030204" pitchFamily="18" charset="0"/>
              </a:rPr>
              <a:t>and 3.2.8 on </a:t>
            </a:r>
            <a:r>
              <a:rPr lang="en-US" sz="1600" i="1" dirty="0">
                <a:solidFill>
                  <a:prstClr val="black"/>
                </a:solidFill>
                <a:latin typeface="Arial"/>
              </a:rPr>
              <a:t>recursive parameter estimation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 are relevant. The </a:t>
            </a:r>
            <a:r>
              <a:rPr lang="en-US" sz="1600" dirty="0" err="1">
                <a:solidFill>
                  <a:prstClr val="black"/>
                </a:solidFill>
                <a:latin typeface="Arial"/>
              </a:rPr>
              <a:t>ebook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 is available in TU Delft’s library.</a:t>
            </a:r>
            <a:endParaRPr lang="en-US" sz="1600" dirty="0">
              <a:solidFill>
                <a:prstClr val="black"/>
              </a:solidFill>
              <a:latin typeface="Arial"/>
              <a:ea typeface="Cambria Math" panose="02040503050406030204" pitchFamily="18" charset="0"/>
            </a:endParaRPr>
          </a:p>
          <a:p>
            <a:endParaRPr lang="en-US" sz="1600" dirty="0">
              <a:solidFill>
                <a:prstClr val="black"/>
              </a:solidFill>
              <a:latin typeface="Arial"/>
              <a:ea typeface="Cambria Math" panose="02040503050406030204" pitchFamily="18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Arial"/>
                <a:ea typeface="Cambria Math" panose="02040503050406030204" pitchFamily="18" charset="0"/>
              </a:rPr>
              <a:t>You do not need to study this background information to complete the assignment. I provide it because I was asked a few times how to derive the Kalman gain matrix.</a:t>
            </a:r>
          </a:p>
        </p:txBody>
      </p:sp>
    </p:spTree>
    <p:extLst>
      <p:ext uri="{BB962C8B-B14F-4D97-AF65-F5344CB8AC3E}">
        <p14:creationId xmlns:p14="http://schemas.microsoft.com/office/powerpoint/2010/main" val="129126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E14C32-E043-104B-B149-1662EE7DE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126"/>
          <a:stretch/>
        </p:blipFill>
        <p:spPr>
          <a:xfrm>
            <a:off x="5633356" y="4310165"/>
            <a:ext cx="2721767" cy="1275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Linearized vs. extended Kalman filter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960C30-34AF-6341-81C0-070DA36867EA}"/>
                  </a:ext>
                </a:extLst>
              </p:cNvPr>
              <p:cNvSpPr/>
              <p:nvPr/>
            </p:nvSpPr>
            <p:spPr>
              <a:xfrm>
                <a:off x="5632408" y="4185625"/>
                <a:ext cx="7661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960C30-34AF-6341-81C0-070DA3686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408" y="4185625"/>
                <a:ext cx="766107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E73E9D-ED0C-A14F-8010-DEE9A0DE5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126"/>
          <a:stretch/>
        </p:blipFill>
        <p:spPr>
          <a:xfrm>
            <a:off x="1868756" y="4310165"/>
            <a:ext cx="2721767" cy="1275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923B96-0CB7-DD44-BB71-E2E4E62CB8CC}"/>
                  </a:ext>
                </a:extLst>
              </p:cNvPr>
              <p:cNvSpPr txBox="1"/>
              <p:nvPr/>
            </p:nvSpPr>
            <p:spPr>
              <a:xfrm>
                <a:off x="1763107" y="2171637"/>
                <a:ext cx="2949608" cy="951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Integrate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reference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orbit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nl-NL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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use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as 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Taylor point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for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linearization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923B96-0CB7-DD44-BB71-E2E4E62CB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07" y="2171637"/>
                <a:ext cx="2949608" cy="951543"/>
              </a:xfrm>
              <a:prstGeom prst="rect">
                <a:avLst/>
              </a:prstGeom>
              <a:blipFill>
                <a:blip r:embed="rId5"/>
                <a:stretch>
                  <a:fillRect l="-855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D73F8B86-1F6A-5A4C-9F23-C78FD622D0E4}"/>
              </a:ext>
            </a:extLst>
          </p:cNvPr>
          <p:cNvSpPr/>
          <p:nvPr/>
        </p:nvSpPr>
        <p:spPr>
          <a:xfrm flipH="1">
            <a:off x="780600" y="3773244"/>
            <a:ext cx="4837257" cy="6903831"/>
          </a:xfrm>
          <a:prstGeom prst="arc">
            <a:avLst>
              <a:gd name="adj1" fmla="val 14607457"/>
              <a:gd name="adj2" fmla="val 17374635"/>
            </a:avLst>
          </a:pr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DDC11-6DF8-2349-B44C-188CD10EE57F}"/>
              </a:ext>
            </a:extLst>
          </p:cNvPr>
          <p:cNvSpPr/>
          <p:nvPr/>
        </p:nvSpPr>
        <p:spPr>
          <a:xfrm>
            <a:off x="1763106" y="1837774"/>
            <a:ext cx="2560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Linearized Kalman filter </a:t>
            </a:r>
            <a:endParaRPr kumimoji="0" lang="en-NL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509946B-F3A8-B14C-9B05-7B646201DC31}"/>
                  </a:ext>
                </a:extLst>
              </p:cNvPr>
              <p:cNvSpPr/>
              <p:nvPr/>
            </p:nvSpPr>
            <p:spPr>
              <a:xfrm>
                <a:off x="1813258" y="4211352"/>
                <a:ext cx="7661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509946B-F3A8-B14C-9B05-7B646201D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258" y="4211352"/>
                <a:ext cx="7661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9532B57B-3F89-CE40-BEB0-794665BCADA3}"/>
              </a:ext>
            </a:extLst>
          </p:cNvPr>
          <p:cNvSpPr/>
          <p:nvPr/>
        </p:nvSpPr>
        <p:spPr>
          <a:xfrm>
            <a:off x="2045257" y="4091101"/>
            <a:ext cx="110322" cy="120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DDC33B7-9B9D-9146-A3DE-E568F2991791}"/>
              </a:ext>
            </a:extLst>
          </p:cNvPr>
          <p:cNvSpPr/>
          <p:nvPr/>
        </p:nvSpPr>
        <p:spPr>
          <a:xfrm>
            <a:off x="3144067" y="3709188"/>
            <a:ext cx="110322" cy="120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8E0F7B-501D-FF40-865A-60250D745A7A}"/>
              </a:ext>
            </a:extLst>
          </p:cNvPr>
          <p:cNvSpPr/>
          <p:nvPr/>
        </p:nvSpPr>
        <p:spPr>
          <a:xfrm>
            <a:off x="4280189" y="4106360"/>
            <a:ext cx="110322" cy="120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05DC692-A5E3-B143-A00F-01118589CC28}"/>
                  </a:ext>
                </a:extLst>
              </p:cNvPr>
              <p:cNvSpPr/>
              <p:nvPr/>
            </p:nvSpPr>
            <p:spPr>
              <a:xfrm>
                <a:off x="2839456" y="3822640"/>
                <a:ext cx="7607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05DC692-A5E3-B143-A00F-01118589C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456" y="3822640"/>
                <a:ext cx="7607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EFFCA8D-0E90-7843-829D-2ED164FAF581}"/>
                  </a:ext>
                </a:extLst>
              </p:cNvPr>
              <p:cNvSpPr/>
              <p:nvPr/>
            </p:nvSpPr>
            <p:spPr>
              <a:xfrm>
                <a:off x="3812438" y="4193601"/>
                <a:ext cx="7661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EFFCA8D-0E90-7843-829D-2ED164FAF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38" y="4193601"/>
                <a:ext cx="7661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9B457867-F618-CD4C-A90C-13368BEA4D7A}"/>
              </a:ext>
            </a:extLst>
          </p:cNvPr>
          <p:cNvSpPr/>
          <p:nvPr/>
        </p:nvSpPr>
        <p:spPr>
          <a:xfrm rot="721191" flipH="1">
            <a:off x="571781" y="3503774"/>
            <a:ext cx="4837257" cy="6903831"/>
          </a:xfrm>
          <a:prstGeom prst="arc">
            <a:avLst>
              <a:gd name="adj1" fmla="val 15353832"/>
              <a:gd name="adj2" fmla="val 16675351"/>
            </a:avLst>
          </a:pr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8C4257C5-017B-0A49-94D0-71F3C59D8801}"/>
              </a:ext>
            </a:extLst>
          </p:cNvPr>
          <p:cNvSpPr/>
          <p:nvPr/>
        </p:nvSpPr>
        <p:spPr>
          <a:xfrm rot="403886" flipH="1">
            <a:off x="882744" y="3413853"/>
            <a:ext cx="4837257" cy="6903831"/>
          </a:xfrm>
          <a:prstGeom prst="arc">
            <a:avLst>
              <a:gd name="adj1" fmla="val 14779014"/>
              <a:gd name="adj2" fmla="val 15275798"/>
            </a:avLst>
          </a:pr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0451A66-B278-2543-8759-DC1298D94E18}"/>
              </a:ext>
            </a:extLst>
          </p:cNvPr>
          <p:cNvSpPr/>
          <p:nvPr/>
        </p:nvSpPr>
        <p:spPr>
          <a:xfrm>
            <a:off x="3136540" y="3487892"/>
            <a:ext cx="110322" cy="120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BA4E018-3163-384D-9ED7-7EDDC4CB2B36}"/>
              </a:ext>
            </a:extLst>
          </p:cNvPr>
          <p:cNvSpPr/>
          <p:nvPr/>
        </p:nvSpPr>
        <p:spPr>
          <a:xfrm>
            <a:off x="4492500" y="3712188"/>
            <a:ext cx="110322" cy="120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8F0EF3-075C-2045-81A4-2428F939AA5B}"/>
              </a:ext>
            </a:extLst>
          </p:cNvPr>
          <p:cNvCxnSpPr>
            <a:cxnSpLocks/>
          </p:cNvCxnSpPr>
          <p:nvPr/>
        </p:nvCxnSpPr>
        <p:spPr>
          <a:xfrm flipH="1">
            <a:off x="4465198" y="3763993"/>
            <a:ext cx="75540" cy="17984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45E1588-B033-2E44-9BB2-35B7B411AE8D}"/>
                  </a:ext>
                </a:extLst>
              </p:cNvPr>
              <p:cNvSpPr/>
              <p:nvPr/>
            </p:nvSpPr>
            <p:spPr>
              <a:xfrm>
                <a:off x="2873996" y="3095591"/>
                <a:ext cx="7607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45E1588-B033-2E44-9BB2-35B7B411A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996" y="3095591"/>
                <a:ext cx="760786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63834F1-EB0E-084F-8A4B-79B1A94EF3F8}"/>
                  </a:ext>
                </a:extLst>
              </p:cNvPr>
              <p:cNvSpPr/>
              <p:nvPr/>
            </p:nvSpPr>
            <p:spPr>
              <a:xfrm>
                <a:off x="4343690" y="3382571"/>
                <a:ext cx="7661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63834F1-EB0E-084F-8A4B-79B1A94EF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690" y="3382571"/>
                <a:ext cx="76610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437621B-FCE5-3245-9E10-D0DBBC3C4670}"/>
              </a:ext>
            </a:extLst>
          </p:cNvPr>
          <p:cNvCxnSpPr>
            <a:cxnSpLocks/>
            <a:stCxn id="57" idx="4"/>
          </p:cNvCxnSpPr>
          <p:nvPr/>
        </p:nvCxnSpPr>
        <p:spPr>
          <a:xfrm>
            <a:off x="3191701" y="3608143"/>
            <a:ext cx="8699" cy="16366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DC0506F-D702-9A47-A5F9-A193369B894C}"/>
              </a:ext>
            </a:extLst>
          </p:cNvPr>
          <p:cNvSpPr txBox="1"/>
          <p:nvPr/>
        </p:nvSpPr>
        <p:spPr>
          <a:xfrm rot="20365491">
            <a:off x="2148577" y="385707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propagate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9DDEE3-2F8F-8D45-A3C8-B6EC89198B00}"/>
              </a:ext>
            </a:extLst>
          </p:cNvPr>
          <p:cNvSpPr txBox="1"/>
          <p:nvPr/>
        </p:nvSpPr>
        <p:spPr>
          <a:xfrm>
            <a:off x="2577578" y="3480584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23C5D8-F745-9949-8C26-E529F169A593}"/>
              </a:ext>
            </a:extLst>
          </p:cNvPr>
          <p:cNvSpPr txBox="1"/>
          <p:nvPr/>
        </p:nvSpPr>
        <p:spPr>
          <a:xfrm rot="1167104">
            <a:off x="3380497" y="3860908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propagate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CB8081-4678-1045-A377-F34E56EBF198}"/>
              </a:ext>
            </a:extLst>
          </p:cNvPr>
          <p:cNvSpPr txBox="1"/>
          <p:nvPr/>
        </p:nvSpPr>
        <p:spPr>
          <a:xfrm rot="2738767">
            <a:off x="3975498" y="3454311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DFDCC6C-8415-3443-ACA9-1562E13387C3}"/>
              </a:ext>
            </a:extLst>
          </p:cNvPr>
          <p:cNvSpPr/>
          <p:nvPr/>
        </p:nvSpPr>
        <p:spPr>
          <a:xfrm>
            <a:off x="5883859" y="4059035"/>
            <a:ext cx="110322" cy="120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08B0C2-219C-A742-8B1D-7C95115B4D20}"/>
              </a:ext>
            </a:extLst>
          </p:cNvPr>
          <p:cNvSpPr/>
          <p:nvPr/>
        </p:nvSpPr>
        <p:spPr>
          <a:xfrm>
            <a:off x="5682597" y="1837774"/>
            <a:ext cx="2467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Extended Kalman filter </a:t>
            </a:r>
            <a:endParaRPr kumimoji="0" lang="en-NL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42453EB-81C7-B149-8D8D-6728EFFF658F}"/>
                  </a:ext>
                </a:extLst>
              </p:cNvPr>
              <p:cNvSpPr/>
              <p:nvPr/>
            </p:nvSpPr>
            <p:spPr>
              <a:xfrm>
                <a:off x="6848576" y="3767863"/>
                <a:ext cx="7607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42453EB-81C7-B149-8D8D-6728EFFF6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576" y="3767863"/>
                <a:ext cx="760786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53621D3-ED70-324D-BEBD-6CD05D0A6790}"/>
                  </a:ext>
                </a:extLst>
              </p:cNvPr>
              <p:cNvSpPr/>
              <p:nvPr/>
            </p:nvSpPr>
            <p:spPr>
              <a:xfrm>
                <a:off x="7785868" y="3893957"/>
                <a:ext cx="7661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53621D3-ED70-324D-BEBD-6CD05D0A6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868" y="3893957"/>
                <a:ext cx="76610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>
            <a:extLst>
              <a:ext uri="{FF2B5EF4-FFF2-40B4-BE49-F238E27FC236}">
                <a16:creationId xmlns:a16="http://schemas.microsoft.com/office/drawing/2014/main" id="{E1F04C55-37F6-BF4E-A972-A303878472C8}"/>
              </a:ext>
            </a:extLst>
          </p:cNvPr>
          <p:cNvSpPr/>
          <p:nvPr/>
        </p:nvSpPr>
        <p:spPr>
          <a:xfrm flipH="1">
            <a:off x="4630160" y="3724530"/>
            <a:ext cx="4837257" cy="6903831"/>
          </a:xfrm>
          <a:prstGeom prst="arc">
            <a:avLst>
              <a:gd name="adj1" fmla="val 16273465"/>
              <a:gd name="adj2" fmla="val 17374635"/>
            </a:avLst>
          </a:pr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B5FDF7B-65A1-AA4A-B7ED-D2C66E396B72}"/>
              </a:ext>
            </a:extLst>
          </p:cNvPr>
          <p:cNvSpPr/>
          <p:nvPr/>
        </p:nvSpPr>
        <p:spPr>
          <a:xfrm>
            <a:off x="6982669" y="3677122"/>
            <a:ext cx="110322" cy="120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441769-5E85-9E4D-A034-220DA3F81B21}"/>
              </a:ext>
            </a:extLst>
          </p:cNvPr>
          <p:cNvSpPr txBox="1"/>
          <p:nvPr/>
        </p:nvSpPr>
        <p:spPr>
          <a:xfrm rot="20365491">
            <a:off x="6054774" y="3846967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propagate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4C7D2C0-DB32-5A42-A0FB-610912A1C608}"/>
              </a:ext>
            </a:extLst>
          </p:cNvPr>
          <p:cNvSpPr/>
          <p:nvPr/>
        </p:nvSpPr>
        <p:spPr>
          <a:xfrm>
            <a:off x="8234544" y="3811532"/>
            <a:ext cx="110322" cy="120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C47E5E0D-FF00-CC42-81AB-A47FC1F4E899}"/>
              </a:ext>
            </a:extLst>
          </p:cNvPr>
          <p:cNvSpPr/>
          <p:nvPr/>
        </p:nvSpPr>
        <p:spPr>
          <a:xfrm rot="403886" flipH="1">
            <a:off x="4768507" y="3360542"/>
            <a:ext cx="4837257" cy="6903831"/>
          </a:xfrm>
          <a:prstGeom prst="arc">
            <a:avLst>
              <a:gd name="adj1" fmla="val 14779014"/>
              <a:gd name="adj2" fmla="val 15275798"/>
            </a:avLst>
          </a:pr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A4D8D87-7D14-AE49-B156-58409951A144}"/>
              </a:ext>
            </a:extLst>
          </p:cNvPr>
          <p:cNvCxnSpPr>
            <a:cxnSpLocks/>
          </p:cNvCxnSpPr>
          <p:nvPr/>
        </p:nvCxnSpPr>
        <p:spPr>
          <a:xfrm flipH="1">
            <a:off x="8319910" y="3644793"/>
            <a:ext cx="75540" cy="17984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5EE7612-7BB2-C24B-86A6-3A75FF35E11D}"/>
                  </a:ext>
                </a:extLst>
              </p:cNvPr>
              <p:cNvSpPr/>
              <p:nvPr/>
            </p:nvSpPr>
            <p:spPr>
              <a:xfrm>
                <a:off x="8198402" y="3263371"/>
                <a:ext cx="7661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5EE7612-7BB2-C24B-86A6-3A75FF35E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402" y="3263371"/>
                <a:ext cx="76610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460CCD99-D415-B044-9F06-72B34302617F}"/>
              </a:ext>
            </a:extLst>
          </p:cNvPr>
          <p:cNvSpPr txBox="1"/>
          <p:nvPr/>
        </p:nvSpPr>
        <p:spPr>
          <a:xfrm rot="2738767">
            <a:off x="7830210" y="3335111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D129FD8-B531-0F40-8D56-AD1AFE37714A}"/>
              </a:ext>
            </a:extLst>
          </p:cNvPr>
          <p:cNvSpPr/>
          <p:nvPr/>
        </p:nvSpPr>
        <p:spPr>
          <a:xfrm>
            <a:off x="8357680" y="3616987"/>
            <a:ext cx="110322" cy="120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7BDC9B7F-844B-6D4A-A7C2-751ACB857649}"/>
              </a:ext>
            </a:extLst>
          </p:cNvPr>
          <p:cNvSpPr/>
          <p:nvPr/>
        </p:nvSpPr>
        <p:spPr>
          <a:xfrm rot="721191" flipH="1">
            <a:off x="4414445" y="3442202"/>
            <a:ext cx="4837257" cy="6903831"/>
          </a:xfrm>
          <a:prstGeom prst="arc">
            <a:avLst>
              <a:gd name="adj1" fmla="val 15434126"/>
              <a:gd name="adj2" fmla="val 16675351"/>
            </a:avLst>
          </a:pr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2AD8549-A049-1A41-A1D7-1F652543D8BD}"/>
              </a:ext>
            </a:extLst>
          </p:cNvPr>
          <p:cNvSpPr/>
          <p:nvPr/>
        </p:nvSpPr>
        <p:spPr>
          <a:xfrm>
            <a:off x="6979204" y="3426320"/>
            <a:ext cx="110322" cy="120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F66064C-6C9D-8E43-9211-DDB2E5B9B19D}"/>
                  </a:ext>
                </a:extLst>
              </p:cNvPr>
              <p:cNvSpPr/>
              <p:nvPr/>
            </p:nvSpPr>
            <p:spPr>
              <a:xfrm>
                <a:off x="6716660" y="3034019"/>
                <a:ext cx="7607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F66064C-6C9D-8E43-9211-DDB2E5B9B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660" y="3034019"/>
                <a:ext cx="760786" cy="369332"/>
              </a:xfrm>
              <a:prstGeom prst="rect">
                <a:avLst/>
              </a:prstGeom>
              <a:blipFill>
                <a:blip r:embed="rId1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56B0642-F9E5-E642-A916-BD4C49E8BB91}"/>
              </a:ext>
            </a:extLst>
          </p:cNvPr>
          <p:cNvCxnSpPr>
            <a:cxnSpLocks/>
            <a:stCxn id="103" idx="4"/>
          </p:cNvCxnSpPr>
          <p:nvPr/>
        </p:nvCxnSpPr>
        <p:spPr>
          <a:xfrm>
            <a:off x="7034365" y="3546571"/>
            <a:ext cx="8699" cy="16366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68B51BC-605B-8347-8DF7-ACE005C68359}"/>
              </a:ext>
            </a:extLst>
          </p:cNvPr>
          <p:cNvSpPr txBox="1"/>
          <p:nvPr/>
        </p:nvSpPr>
        <p:spPr>
          <a:xfrm>
            <a:off x="6420242" y="3419012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B4FBA6F-5B41-7E45-A991-4E37C1A08678}"/>
                  </a:ext>
                </a:extLst>
              </p:cNvPr>
              <p:cNvSpPr txBox="1"/>
              <p:nvPr/>
            </p:nvSpPr>
            <p:spPr>
              <a:xfrm>
                <a:off x="5682597" y="2182930"/>
                <a:ext cx="3252641" cy="656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Use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 updated state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as 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Taylor point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for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Wingdings" pitchFamily="2" charset="2"/>
                  </a:rPr>
                  <a:t>linearization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B4FBA6F-5B41-7E45-A991-4E37C1A08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597" y="2182930"/>
                <a:ext cx="3252641" cy="656077"/>
              </a:xfrm>
              <a:prstGeom prst="rect">
                <a:avLst/>
              </a:prstGeom>
              <a:blipFill>
                <a:blip r:embed="rId15"/>
                <a:stretch>
                  <a:fillRect l="-1167" b="-113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75A49488-C57B-D84B-99DC-3B9EC2244CB6}"/>
              </a:ext>
            </a:extLst>
          </p:cNvPr>
          <p:cNvSpPr txBox="1"/>
          <p:nvPr/>
        </p:nvSpPr>
        <p:spPr>
          <a:xfrm>
            <a:off x="1763106" y="935064"/>
            <a:ext cx="7201403" cy="656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The observation equations are typically non-linear in satellite orbit determination, so we need to linearize them. Here, we have two options: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B4BF0E6-81E3-D645-A400-24C3D5BD5DA7}"/>
              </a:ext>
            </a:extLst>
          </p:cNvPr>
          <p:cNvSpPr txBox="1"/>
          <p:nvPr/>
        </p:nvSpPr>
        <p:spPr>
          <a:xfrm rot="929456">
            <a:off x="7190805" y="3537316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propagate</a:t>
            </a:r>
          </a:p>
        </p:txBody>
      </p:sp>
    </p:spTree>
    <p:extLst>
      <p:ext uri="{BB962C8B-B14F-4D97-AF65-F5344CB8AC3E}">
        <p14:creationId xmlns:p14="http://schemas.microsoft.com/office/powerpoint/2010/main" val="6747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5" grpId="0" animBg="1"/>
      <p:bldP spid="34" grpId="0"/>
      <p:bldP spid="35" grpId="0" animBg="1"/>
      <p:bldP spid="36" grpId="0" animBg="1"/>
      <p:bldP spid="37" grpId="0" animBg="1"/>
      <p:bldP spid="39" grpId="0"/>
      <p:bldP spid="40" grpId="0"/>
      <p:bldP spid="52" grpId="0" animBg="1"/>
      <p:bldP spid="53" grpId="0" animBg="1"/>
      <p:bldP spid="57" grpId="0" animBg="1"/>
      <p:bldP spid="59" grpId="0" animBg="1"/>
      <p:bldP spid="75" grpId="0"/>
      <p:bldP spid="76" grpId="0"/>
      <p:bldP spid="80" grpId="0"/>
      <p:bldP spid="81" grpId="0"/>
      <p:bldP spid="82" grpId="0"/>
      <p:bldP spid="83" grpId="0"/>
      <p:bldP spid="85" grpId="0" animBg="1"/>
      <p:bldP spid="24" grpId="0"/>
      <p:bldP spid="47" grpId="0"/>
      <p:bldP spid="48" grpId="0"/>
      <p:bldP spid="84" grpId="0" animBg="1"/>
      <p:bldP spid="86" grpId="0" animBg="1"/>
      <p:bldP spid="87" grpId="0"/>
      <p:bldP spid="93" grpId="0" animBg="1"/>
      <p:bldP spid="93" grpId="1" animBg="1"/>
      <p:bldP spid="94" grpId="0" animBg="1"/>
      <p:bldP spid="96" grpId="0"/>
      <p:bldP spid="97" grpId="0"/>
      <p:bldP spid="98" grpId="0" animBg="1"/>
      <p:bldP spid="102" grpId="0" animBg="1"/>
      <p:bldP spid="103" grpId="0" animBg="1"/>
      <p:bldP spid="104" grpId="0"/>
      <p:bldP spid="106" grpId="0"/>
      <p:bldP spid="107" grpId="0"/>
      <p:bldP spid="119" grpId="0"/>
      <p:bldP spid="11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EF3512-2D8C-A60E-CCFC-E074B024D370}"/>
              </a:ext>
            </a:extLst>
          </p:cNvPr>
          <p:cNvSpPr/>
          <p:nvPr/>
        </p:nvSpPr>
        <p:spPr>
          <a:xfrm>
            <a:off x="1748552" y="3296394"/>
            <a:ext cx="6798039" cy="12756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Linearized vs. extended Kalman filter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161086" cy="349640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2000" b="1" dirty="0">
                    <a:ea typeface="Cambria Math" panose="02040503050406030204" pitchFamily="18" charset="0"/>
                  </a:rPr>
                  <a:t>State transition matrix</a:t>
                </a: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When using the </a:t>
                </a:r>
                <a:r>
                  <a:rPr lang="en-GB" altLang="en-US" sz="2000" u="sng" dirty="0">
                    <a:ea typeface="Cambria Math" panose="02040503050406030204" pitchFamily="18" charset="0"/>
                  </a:rPr>
                  <a:t>reference orbit</a:t>
                </a:r>
                <a:r>
                  <a:rPr lang="en-GB" altLang="en-US" sz="2000" dirty="0">
                    <a:ea typeface="Cambria Math" panose="02040503050406030204" pitchFamily="18" charset="0"/>
                  </a:rPr>
                  <a:t> for linearization:</a:t>
                </a: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Start integration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nl-N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l-N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altLang="en-US" sz="2000" dirty="0">
                    <a:ea typeface="Cambria Math" panose="02040503050406030204" pitchFamily="18" charset="0"/>
                  </a:rPr>
                  <a:t> and integrate</a:t>
                </a:r>
                <a:r>
                  <a:rPr lang="el-GR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altLang="en-US" sz="2000" dirty="0">
                    <a:ea typeface="Cambria Math" panose="02040503050406030204" pitchFamily="18" charset="0"/>
                  </a:rPr>
                  <a:t> together with state vector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NL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dirty="0">
                    <a:ea typeface="Cambria Math" panose="02040503050406030204" pitchFamily="18" charset="0"/>
                  </a:rPr>
                  <a:t>to obtain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nl-NL" sz="20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Then,</a:t>
                </a:r>
                <a14:m>
                  <m:oMath xmlns:m="http://schemas.openxmlformats.org/officeDocument/2006/math">
                    <m:r>
                      <a:rPr lang="nl-NL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nl-N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nl-N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nl-N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nl-N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nl-N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nl-N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alt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When using the </a:t>
                </a:r>
                <a:r>
                  <a:rPr lang="en-GB" altLang="en-US" sz="2000" u="sng" dirty="0">
                    <a:ea typeface="Cambria Math" panose="02040503050406030204" pitchFamily="18" charset="0"/>
                  </a:rPr>
                  <a:t>updated state </a:t>
                </a:r>
                <a:r>
                  <a:rPr lang="en-GB" altLang="en-US" sz="2000" dirty="0">
                    <a:ea typeface="Cambria Math" panose="02040503050406030204" pitchFamily="18" charset="0"/>
                  </a:rPr>
                  <a:t>for linearization:</a:t>
                </a: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Restart integration at every epoch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en-US" sz="2000" dirty="0">
                    <a:ea typeface="Cambria Math" panose="020405030504060302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nl-NL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l-NL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altLang="en-US" sz="2000" dirty="0">
                    <a:ea typeface="Cambria Math" panose="02040503050406030204" pitchFamily="18" charset="0"/>
                  </a:rPr>
                  <a:t>, and integrate to epoch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altLang="en-US" sz="2000" dirty="0">
                    <a:ea typeface="Cambria Math" panose="02040503050406030204" pitchFamily="18" charset="0"/>
                  </a:rPr>
                  <a:t>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nl-NL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alt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161086" cy="3496408"/>
              </a:xfrm>
              <a:blipFill>
                <a:blip r:embed="rId3"/>
                <a:stretch>
                  <a:fillRect l="-708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87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Assignment 3: extended Kalman filter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169879" cy="35755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Procedure step-by-step walkthrough</a:t>
                </a: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Given: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,</a:t>
                </a:r>
                <a:r>
                  <a:rPr lang="nl-NL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marL="457200" indent="-457200">
                  <a:lnSpc>
                    <a:spcPct val="110000"/>
                  </a:lnSpc>
                  <a:spcAft>
                    <a:spcPts val="1000"/>
                  </a:spcAft>
                  <a:buAutoNum type="arabicPeriod"/>
                </a:pPr>
                <a:r>
                  <a:rPr lang="en-GB" sz="2000" dirty="0"/>
                  <a:t>Update with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>
                    <a:ea typeface="Cambria Math" panose="02040503050406030204" pitchFamily="18" charset="0"/>
                  </a:rPr>
                  <a:t>[Apply corrections for light time and relativity effects]</a:t>
                </a:r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>
                    <a:ea typeface="Cambria Math" panose="02040503050406030204" pitchFamily="18" charset="0"/>
                  </a:rPr>
                  <a:t>Calculate design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dirty="0"/>
                  <a:t> and 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 </a:t>
                </a:r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/>
                  <a:t>Calculate Kalman gain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p>
                      <m:sSup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sz="1600" dirty="0"/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nl-NL" sz="1600" dirty="0">
                    <a:ea typeface="Cambria Math" panose="02040503050406030204" pitchFamily="18" charset="0"/>
                  </a:rPr>
                  <a:t>Update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600" dirty="0"/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/>
                  <a:t>Update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endParaRPr lang="en-GB" alt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169879" cy="3575538"/>
              </a:xfrm>
              <a:blipFill>
                <a:blip r:embed="rId3"/>
                <a:stretch>
                  <a:fillRect l="-707" t="-10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AA63538-D57A-6043-B881-7768A140CD4D}"/>
              </a:ext>
            </a:extLst>
          </p:cNvPr>
          <p:cNvSpPr txBox="1"/>
          <p:nvPr/>
        </p:nvSpPr>
        <p:spPr>
          <a:xfrm>
            <a:off x="107468" y="205979"/>
            <a:ext cx="13773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notes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hapters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10.3.5 – 10.3.7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49746A-4F9F-4540-BDD8-0025033AC79C}"/>
              </a:ext>
            </a:extLst>
          </p:cNvPr>
          <p:cNvCxnSpPr>
            <a:cxnSpLocks/>
          </p:cNvCxnSpPr>
          <p:nvPr/>
        </p:nvCxnSpPr>
        <p:spPr>
          <a:xfrm flipH="1" flipV="1">
            <a:off x="6516414" y="3762704"/>
            <a:ext cx="626066" cy="748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380E6A7-FD98-D84A-8B69-415B5DBA43BC}"/>
                  </a:ext>
                </a:extLst>
              </p:cNvPr>
              <p:cNvSpPr/>
              <p:nvPr/>
            </p:nvSpPr>
            <p:spPr>
              <a:xfrm>
                <a:off x="6581206" y="4286430"/>
                <a:ext cx="2430009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Note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where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the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transpose is </a:t>
                </a: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and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that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is </a:t>
                </a: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not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inverted</a:t>
                </a:r>
                <a:endPara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380E6A7-FD98-D84A-8B69-415B5DBA4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06" y="4286430"/>
                <a:ext cx="2430009" cy="523220"/>
              </a:xfrm>
              <a:prstGeom prst="rect">
                <a:avLst/>
              </a:prstGeom>
              <a:blipFill>
                <a:blip r:embed="rId5"/>
                <a:stretch>
                  <a:fillRect l="-515" r="-515" b="-909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24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Assignment 3: extended Kalman filter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169879" cy="35755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Procedure step-by-step walk through</a:t>
                </a:r>
              </a:p>
              <a:p>
                <a:pPr marL="457200" indent="-457200">
                  <a:lnSpc>
                    <a:spcPct val="110000"/>
                  </a:lnSpc>
                  <a:spcAft>
                    <a:spcPts val="1000"/>
                  </a:spcAft>
                  <a:buFont typeface="+mj-lt"/>
                  <a:buAutoNum type="arabicPeriod" startAt="2"/>
                </a:pPr>
                <a:r>
                  <a:rPr lang="en-GB" sz="2000" dirty="0"/>
                  <a:t>Propagate to next epoch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>
                    <a:ea typeface="Cambria Math" panose="02040503050406030204" pitchFamily="18" charset="0"/>
                  </a:rPr>
                  <a:t>Initialize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1600" dirty="0">
                  <a:ea typeface="Cambria Math" panose="02040503050406030204" pitchFamily="18" charset="0"/>
                </a:endParaRPr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>
                    <a:ea typeface="Cambria Math" panose="02040503050406030204" pitchFamily="18" charset="0"/>
                  </a:rPr>
                  <a:t>Integrate together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dirty="0"/>
                  <a:t> </a:t>
                </a:r>
                <a:endParaRPr lang="nl-NL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57300" lvl="2" indent="-457200">
                  <a:lnSpc>
                    <a:spcPct val="110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:r>
                  <a:rPr lang="en-GB" sz="1600" dirty="0"/>
                  <a:t>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nl-NL" sz="1600" dirty="0">
                  <a:ea typeface="Cambria Math" panose="02040503050406030204" pitchFamily="18" charset="0"/>
                </a:endParaRPr>
              </a:p>
              <a:p>
                <a:pPr marL="1257300" lvl="2" indent="-457200">
                  <a:lnSpc>
                    <a:spcPct val="110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/>
                  <a:t>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GB" sz="1600" dirty="0"/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/>
                  <a:t>Propagate covariance matrix</a:t>
                </a:r>
                <a:r>
                  <a:rPr lang="nl-NL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</m:t>
                        </m:r>
                      </m:sub>
                    </m:sSub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nl-NL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</m:t>
                        </m:r>
                      </m:sub>
                      <m:sup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GB" alt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169879" cy="3575538"/>
              </a:xfrm>
              <a:blipFill>
                <a:blip r:embed="rId3"/>
                <a:stretch>
                  <a:fillRect l="-883" t="-7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AA63538-D57A-6043-B881-7768A140CD4D}"/>
              </a:ext>
            </a:extLst>
          </p:cNvPr>
          <p:cNvSpPr txBox="1"/>
          <p:nvPr/>
        </p:nvSpPr>
        <p:spPr>
          <a:xfrm>
            <a:off x="107468" y="205979"/>
            <a:ext cx="13773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notes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hapters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10.3.5 – 10.3.7</a:t>
            </a:r>
          </a:p>
        </p:txBody>
      </p:sp>
    </p:spTree>
    <p:extLst>
      <p:ext uri="{BB962C8B-B14F-4D97-AF65-F5344CB8AC3E}">
        <p14:creationId xmlns:p14="http://schemas.microsoft.com/office/powerpoint/2010/main" val="4044766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Assignment 3: extended Kalman filter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099"/>
                <a:ext cx="7169879" cy="37564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Procedure step-by-step walkthrough</a:t>
                </a:r>
              </a:p>
              <a:p>
                <a:pPr marL="457200" indent="-457200">
                  <a:lnSpc>
                    <a:spcPct val="110000"/>
                  </a:lnSpc>
                  <a:spcAft>
                    <a:spcPts val="1000"/>
                  </a:spcAft>
                  <a:buFont typeface="+mj-lt"/>
                  <a:buAutoNum type="arabicPeriod" startAt="3"/>
                </a:pPr>
                <a:r>
                  <a:rPr lang="en-GB" sz="2000" dirty="0"/>
                  <a:t>Update with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>
                    <a:ea typeface="Cambria Math" panose="02040503050406030204" pitchFamily="18" charset="0"/>
                  </a:rPr>
                  <a:t>[Apply corrections for light time and relativity effects]</a:t>
                </a:r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>
                    <a:ea typeface="Cambria Math" panose="02040503050406030204" pitchFamily="18" charset="0"/>
                  </a:rPr>
                  <a:t>Calculate design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dirty="0"/>
                  <a:t> and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/>
                  <a:t>Calculate Kalman gain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p>
                      <m:sSup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sz="1600" dirty="0"/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nl-NL" sz="1600" dirty="0">
                    <a:ea typeface="Cambria Math" panose="02040503050406030204" pitchFamily="18" charset="0"/>
                  </a:rPr>
                  <a:t>Update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600" dirty="0"/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/>
                  <a:t>Update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6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endParaRPr lang="en-GB" alt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099"/>
                <a:ext cx="7169879" cy="3756421"/>
              </a:xfrm>
              <a:blipFill>
                <a:blip r:embed="rId3"/>
                <a:stretch>
                  <a:fillRect l="-883" t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AA63538-D57A-6043-B881-7768A140CD4D}"/>
              </a:ext>
            </a:extLst>
          </p:cNvPr>
          <p:cNvSpPr txBox="1"/>
          <p:nvPr/>
        </p:nvSpPr>
        <p:spPr>
          <a:xfrm>
            <a:off x="107468" y="205979"/>
            <a:ext cx="13773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notes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hapters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10.3.5 – 10.3.7</a:t>
            </a:r>
          </a:p>
        </p:txBody>
      </p:sp>
    </p:spTree>
    <p:extLst>
      <p:ext uri="{BB962C8B-B14F-4D97-AF65-F5344CB8AC3E}">
        <p14:creationId xmlns:p14="http://schemas.microsoft.com/office/powerpoint/2010/main" val="2532742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Assignment 3: extended Kalman filter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169879" cy="35755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Procedure step-by-step walkthrough</a:t>
                </a:r>
              </a:p>
              <a:p>
                <a:pPr marL="457200" indent="-457200">
                  <a:lnSpc>
                    <a:spcPct val="110000"/>
                  </a:lnSpc>
                  <a:spcAft>
                    <a:spcPts val="1000"/>
                  </a:spcAft>
                  <a:buFont typeface="+mj-lt"/>
                  <a:buAutoNum type="arabicPeriod" startAt="4"/>
                </a:pPr>
                <a:r>
                  <a:rPr lang="en-GB" sz="2000" dirty="0"/>
                  <a:t>Propagate to next epoch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>
                    <a:ea typeface="Cambria Math" panose="02040503050406030204" pitchFamily="18" charset="0"/>
                  </a:rPr>
                  <a:t>Initialize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1600" dirty="0">
                  <a:ea typeface="Cambria Math" panose="02040503050406030204" pitchFamily="18" charset="0"/>
                </a:endParaRPr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>
                    <a:ea typeface="Cambria Math" panose="02040503050406030204" pitchFamily="18" charset="0"/>
                  </a:rPr>
                  <a:t>Integrate together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600" dirty="0"/>
                  <a:t> </a:t>
                </a:r>
                <a:endParaRPr lang="nl-NL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57300" lvl="2" indent="-457200">
                  <a:lnSpc>
                    <a:spcPct val="110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:r>
                  <a:rPr lang="en-GB" sz="1600" dirty="0"/>
                  <a:t>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nl-NL" sz="1600" dirty="0">
                  <a:ea typeface="Cambria Math" panose="02040503050406030204" pitchFamily="18" charset="0"/>
                </a:endParaRPr>
              </a:p>
              <a:p>
                <a:pPr marL="1257300" lvl="2" indent="-457200">
                  <a:lnSpc>
                    <a:spcPct val="110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/>
                  <a:t>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GB" sz="1600" dirty="0"/>
              </a:p>
              <a:p>
                <a:pPr marL="857250" lvl="1" indent="-457200"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sz="1600" dirty="0"/>
                  <a:t>Propagate covariance matrix</a:t>
                </a:r>
                <a:r>
                  <a:rPr lang="nl-NL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nl-NL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2,1</m:t>
                        </m:r>
                      </m:sub>
                      <m:sup>
                        <m:r>
                          <a:rPr lang="nl-NL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GB" alt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169879" cy="3575538"/>
              </a:xfrm>
              <a:blipFill>
                <a:blip r:embed="rId3"/>
                <a:stretch>
                  <a:fillRect l="-883" t="-7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AA63538-D57A-6043-B881-7768A140CD4D}"/>
              </a:ext>
            </a:extLst>
          </p:cNvPr>
          <p:cNvSpPr txBox="1"/>
          <p:nvPr/>
        </p:nvSpPr>
        <p:spPr>
          <a:xfrm>
            <a:off x="107468" y="205979"/>
            <a:ext cx="13773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notes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hapters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10.3.5 – 10.3.7</a:t>
            </a:r>
          </a:p>
        </p:txBody>
      </p:sp>
    </p:spTree>
    <p:extLst>
      <p:ext uri="{BB962C8B-B14F-4D97-AF65-F5344CB8AC3E}">
        <p14:creationId xmlns:p14="http://schemas.microsoft.com/office/powerpoint/2010/main" val="411814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Point positioning using observations (assignment 2)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73E9D-ED0C-A14F-8010-DEE9A0DE5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126"/>
          <a:stretch/>
        </p:blipFill>
        <p:spPr>
          <a:xfrm>
            <a:off x="2386261" y="3270429"/>
            <a:ext cx="5471447" cy="256466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0E096D5-2C47-4F47-A421-94DA05E618CD}"/>
              </a:ext>
            </a:extLst>
          </p:cNvPr>
          <p:cNvSpPr/>
          <p:nvPr/>
        </p:nvSpPr>
        <p:spPr>
          <a:xfrm>
            <a:off x="5952950" y="2881960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0F5E4F-FBC2-7A45-A58E-1E1F8B93146C}"/>
              </a:ext>
            </a:extLst>
          </p:cNvPr>
          <p:cNvSpPr/>
          <p:nvPr/>
        </p:nvSpPr>
        <p:spPr>
          <a:xfrm>
            <a:off x="4022017" y="2829217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5B3077-5A7A-FD49-92CB-82765E067B40}"/>
              </a:ext>
            </a:extLst>
          </p:cNvPr>
          <p:cNvSpPr/>
          <p:nvPr/>
        </p:nvSpPr>
        <p:spPr>
          <a:xfrm>
            <a:off x="5038002" y="2759183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02E08B-4054-3249-9818-BC95EB2448B5}"/>
              </a:ext>
            </a:extLst>
          </p:cNvPr>
          <p:cNvSpPr/>
          <p:nvPr/>
        </p:nvSpPr>
        <p:spPr>
          <a:xfrm>
            <a:off x="6706481" y="3208046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93B59C-8FA9-B348-AB30-A82DA8A1C3AC}"/>
              </a:ext>
            </a:extLst>
          </p:cNvPr>
          <p:cNvSpPr/>
          <p:nvPr/>
        </p:nvSpPr>
        <p:spPr>
          <a:xfrm>
            <a:off x="7400203" y="3713416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9B3413-3189-2F4F-8AE7-8493D12541CE}"/>
                  </a:ext>
                </a:extLst>
              </p:cNvPr>
              <p:cNvSpPr/>
              <p:nvPr/>
            </p:nvSpPr>
            <p:spPr>
              <a:xfrm>
                <a:off x="2806800" y="2825072"/>
                <a:ext cx="750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9B3413-3189-2F4F-8AE7-8493D1254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00" y="2825072"/>
                <a:ext cx="75052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B3E2D2F-F69E-A54F-B26C-7563139372EB}"/>
                  </a:ext>
                </a:extLst>
              </p:cNvPr>
              <p:cNvSpPr/>
              <p:nvPr/>
            </p:nvSpPr>
            <p:spPr>
              <a:xfrm>
                <a:off x="3868788" y="2402472"/>
                <a:ext cx="7452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B3E2D2F-F69E-A54F-B26C-756313937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88" y="2402472"/>
                <a:ext cx="745204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A00337-1C2B-5E4C-9D4D-4FD13827DFED}"/>
                  </a:ext>
                </a:extLst>
              </p:cNvPr>
              <p:cNvSpPr/>
              <p:nvPr/>
            </p:nvSpPr>
            <p:spPr>
              <a:xfrm>
                <a:off x="5038002" y="2310696"/>
                <a:ext cx="750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A00337-1C2B-5E4C-9D4D-4FD13827D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002" y="2310696"/>
                <a:ext cx="750525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FEB9474-6A49-E042-977E-3AA0B870A0E4}"/>
                  </a:ext>
                </a:extLst>
              </p:cNvPr>
              <p:cNvSpPr/>
              <p:nvPr/>
            </p:nvSpPr>
            <p:spPr>
              <a:xfrm>
                <a:off x="6790463" y="2814511"/>
                <a:ext cx="750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FEB9474-6A49-E042-977E-3AA0B870A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463" y="2814511"/>
                <a:ext cx="750525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923B96-0CB7-DD44-BB71-E2E4E62CB8CC}"/>
                  </a:ext>
                </a:extLst>
              </p:cNvPr>
              <p:cNvSpPr txBox="1"/>
              <p:nvPr/>
            </p:nvSpPr>
            <p:spPr>
              <a:xfrm>
                <a:off x="1763106" y="1135520"/>
                <a:ext cx="7380418" cy="726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NL" b="1" dirty="0"/>
                  <a:t>In assignment 2 we estimated t</a:t>
                </a:r>
                <a:r>
                  <a:rPr lang="en-GB" b="1" dirty="0"/>
                  <a:t>h</a:t>
                </a:r>
                <a:r>
                  <a:rPr lang="en-NL" b="1" dirty="0"/>
                  <a:t>e positions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nl-N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nl-N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nl-NL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nl-NL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b="1" dirty="0"/>
                  <a:t> for all epochs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nl-NL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nl-NL" b="1" dirty="0"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NL"/>
                  <a:t>The </a:t>
                </a:r>
                <a:r>
                  <a:rPr lang="nl-NL" dirty="0" err="1"/>
                  <a:t>estimated</a:t>
                </a:r>
                <a:r>
                  <a:rPr lang="nl-NL" dirty="0"/>
                  <a:t> </a:t>
                </a:r>
                <a:r>
                  <a:rPr lang="en-NL"/>
                  <a:t>positions </a:t>
                </a:r>
                <a:r>
                  <a:rPr lang="en-NL" dirty="0"/>
                  <a:t>depend only on the observations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923B96-0CB7-DD44-BB71-E2E4E62CB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06" y="1135520"/>
                <a:ext cx="7380418" cy="726546"/>
              </a:xfrm>
              <a:prstGeom prst="rect">
                <a:avLst/>
              </a:prstGeom>
              <a:blipFill>
                <a:blip r:embed="rId8"/>
                <a:stretch>
                  <a:fillRect l="-687" t="-1724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AC6DD8F1-7306-584C-A876-3214B5A6D5F1}"/>
              </a:ext>
            </a:extLst>
          </p:cNvPr>
          <p:cNvSpPr/>
          <p:nvPr/>
        </p:nvSpPr>
        <p:spPr>
          <a:xfrm>
            <a:off x="3119514" y="3260610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47D798-EA02-EF4B-A54C-17DB0304A058}"/>
                  </a:ext>
                </a:extLst>
              </p:cNvPr>
              <p:cNvSpPr/>
              <p:nvPr/>
            </p:nvSpPr>
            <p:spPr>
              <a:xfrm>
                <a:off x="5886623" y="2464079"/>
                <a:ext cx="750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47D798-EA02-EF4B-A54C-17DB0304A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23" y="2464079"/>
                <a:ext cx="750525" cy="369332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644543B-C5E6-5B4D-967E-308D3D9C6760}"/>
                  </a:ext>
                </a:extLst>
              </p:cNvPr>
              <p:cNvSpPr/>
              <p:nvPr/>
            </p:nvSpPr>
            <p:spPr>
              <a:xfrm>
                <a:off x="7482445" y="3355484"/>
                <a:ext cx="7505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644543B-C5E6-5B4D-967E-308D3D9C67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445" y="3355484"/>
                <a:ext cx="750525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290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Extended Kalman filter</a:t>
            </a:r>
            <a:endParaRPr lang="en-NL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63538-D57A-6043-B881-7768A140CD4D}"/>
              </a:ext>
            </a:extLst>
          </p:cNvPr>
          <p:cNvSpPr txBox="1"/>
          <p:nvPr/>
        </p:nvSpPr>
        <p:spPr>
          <a:xfrm>
            <a:off x="107468" y="205979"/>
            <a:ext cx="13773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notes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hapters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10.3.5 – 10.3.7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7C7123-D31B-E04F-B41C-355F5C84710D}"/>
              </a:ext>
            </a:extLst>
          </p:cNvPr>
          <p:cNvSpPr/>
          <p:nvPr/>
        </p:nvSpPr>
        <p:spPr>
          <a:xfrm>
            <a:off x="4916195" y="150143"/>
            <a:ext cx="1939914" cy="45572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BF1985-07BE-514A-A7E6-917A67388213}"/>
                  </a:ext>
                </a:extLst>
              </p:cNvPr>
              <p:cNvSpPr/>
              <p:nvPr/>
            </p:nvSpPr>
            <p:spPr>
              <a:xfrm>
                <a:off x="5016234" y="224118"/>
                <a:ext cx="17398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Start: </a:t>
                </a: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choose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BF1985-07BE-514A-A7E6-917A673882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234" y="224118"/>
                <a:ext cx="1739835" cy="307777"/>
              </a:xfrm>
              <a:prstGeom prst="rect">
                <a:avLst/>
              </a:prstGeom>
              <a:blipFill>
                <a:blip r:embed="rId3"/>
                <a:stretch>
                  <a:fillRect l="-1460" t="-4000" b="-24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B070E76-5534-4346-BDDD-9AB944B66311}"/>
              </a:ext>
            </a:extLst>
          </p:cNvPr>
          <p:cNvSpPr/>
          <p:nvPr/>
        </p:nvSpPr>
        <p:spPr>
          <a:xfrm>
            <a:off x="3265472" y="1324786"/>
            <a:ext cx="4261038" cy="3109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Apply</a:t>
            </a: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nl-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corrections</a:t>
            </a: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nl-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for</a:t>
            </a: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 light time </a:t>
            </a:r>
            <a:r>
              <a:rPr kumimoji="0" lang="nl-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and</a:t>
            </a: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nl-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relativity</a:t>
            </a: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nl-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effects</a:t>
            </a: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38CE8E5-F851-4E4A-87BB-6307C5FD0B86}"/>
                  </a:ext>
                </a:extLst>
              </p:cNvPr>
              <p:cNvSpPr/>
              <p:nvPr/>
            </p:nvSpPr>
            <p:spPr>
              <a:xfrm>
                <a:off x="2425970" y="1846800"/>
                <a:ext cx="5292842" cy="143994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Update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Calculate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GB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∆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  <m:sSup>
                      <m:sSup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nl-NL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nl-NL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kumimoji="0" lang="nl-NL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nl-NL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nl-NL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0" lang="nl-NL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kumimoji="0" lang="nl-NL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nl-NL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kumimoji="0" lang="nl-NL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kumimoji="0" lang="nl-NL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nl-NL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nl-NL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0" lang="nl-NL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</m:t>
                        </m:r>
                      </m:sup>
                    </m:sSup>
                  </m:oMath>
                </a14:m>
                <a:endParaRPr kumimoji="0" lang="nl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Update state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GB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∆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endParaRPr kumimoji="0" lang="nl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Update covariance matrix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endParaRPr kumimoji="0" lang="nl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38CE8E5-F851-4E4A-87BB-6307C5FD0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70" y="1846800"/>
                <a:ext cx="5292842" cy="1439946"/>
              </a:xfrm>
              <a:prstGeom prst="rect">
                <a:avLst/>
              </a:prstGeom>
              <a:blipFill>
                <a:blip r:embed="rId4"/>
                <a:stretch>
                  <a:fillRect l="-239" b="-86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2419CB5E-4A91-1D49-A4FB-25BC6A7C35D9}"/>
              </a:ext>
            </a:extLst>
          </p:cNvPr>
          <p:cNvSpPr/>
          <p:nvPr/>
        </p:nvSpPr>
        <p:spPr>
          <a:xfrm>
            <a:off x="1140305" y="1343106"/>
            <a:ext cx="659284" cy="53519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C8AFE8-563F-AE47-A628-3FFA49480D4E}"/>
              </a:ext>
            </a:extLst>
          </p:cNvPr>
          <p:cNvSpPr/>
          <p:nvPr/>
        </p:nvSpPr>
        <p:spPr>
          <a:xfrm>
            <a:off x="1218115" y="1456815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mbria Math" panose="02040503050406030204" pitchFamily="18" charset="0"/>
                <a:cs typeface="+mn-cs"/>
              </a:rPr>
              <a:t>End</a:t>
            </a:r>
            <a:endParaRPr kumimoji="0" lang="en-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6DC23D4-E25E-3A43-A13E-BF47A452A605}"/>
                  </a:ext>
                </a:extLst>
              </p:cNvPr>
              <p:cNvSpPr/>
              <p:nvPr/>
            </p:nvSpPr>
            <p:spPr>
              <a:xfrm>
                <a:off x="5415092" y="811496"/>
                <a:ext cx="942117" cy="307777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Set </a:t>
                </a:r>
                <a14:m>
                  <m:oMath xmlns:m="http://schemas.openxmlformats.org/officeDocument/2006/math">
                    <m:r>
                      <a:rPr kumimoji="0" lang="nl-NL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kumimoji="0" lang="nl-NL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endPara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6DC23D4-E25E-3A43-A13E-BF47A452A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092" y="811496"/>
                <a:ext cx="942117" cy="307777"/>
              </a:xfrm>
              <a:prstGeom prst="rect">
                <a:avLst/>
              </a:prstGeom>
              <a:blipFill>
                <a:blip r:embed="rId5"/>
                <a:stretch>
                  <a:fillRect l="-1299" b="-1428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1E3B09-6658-B447-AEA3-5F9B6D7E62EF}"/>
              </a:ext>
            </a:extLst>
          </p:cNvPr>
          <p:cNvCxnSpPr>
            <a:cxnSpLocks/>
            <a:stCxn id="6" idx="4"/>
            <a:endCxn id="23" idx="0"/>
          </p:cNvCxnSpPr>
          <p:nvPr/>
        </p:nvCxnSpPr>
        <p:spPr>
          <a:xfrm flipH="1">
            <a:off x="5886151" y="605871"/>
            <a:ext cx="1" cy="2056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55F131-F650-914B-B1A3-7693F5EEDF58}"/>
              </a:ext>
            </a:extLst>
          </p:cNvPr>
          <p:cNvCxnSpPr>
            <a:cxnSpLocks/>
            <a:stCxn id="35" idx="0"/>
            <a:endCxn id="21" idx="4"/>
          </p:cNvCxnSpPr>
          <p:nvPr/>
        </p:nvCxnSpPr>
        <p:spPr>
          <a:xfrm flipH="1" flipV="1">
            <a:off x="1469947" y="1878303"/>
            <a:ext cx="45" cy="31968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Diamond 34">
            <a:extLst>
              <a:ext uri="{FF2B5EF4-FFF2-40B4-BE49-F238E27FC236}">
                <a16:creationId xmlns:a16="http://schemas.microsoft.com/office/drawing/2014/main" id="{BFBC937A-865D-7043-B23C-AB2FB01396E6}"/>
              </a:ext>
            </a:extLst>
          </p:cNvPr>
          <p:cNvSpPr/>
          <p:nvPr/>
        </p:nvSpPr>
        <p:spPr>
          <a:xfrm>
            <a:off x="753267" y="2197985"/>
            <a:ext cx="1433450" cy="717906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30740E-1C1F-F646-8E0B-188401931D0E}"/>
              </a:ext>
            </a:extLst>
          </p:cNvPr>
          <p:cNvSpPr/>
          <p:nvPr/>
        </p:nvSpPr>
        <p:spPr>
          <a:xfrm>
            <a:off x="890301" y="2401343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Last epoch?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DF8300-FE08-924C-B438-7B14F8CBEC25}"/>
              </a:ext>
            </a:extLst>
          </p:cNvPr>
          <p:cNvCxnSpPr>
            <a:cxnSpLocks/>
            <a:stCxn id="13" idx="1"/>
            <a:endCxn id="35" idx="3"/>
          </p:cNvCxnSpPr>
          <p:nvPr/>
        </p:nvCxnSpPr>
        <p:spPr>
          <a:xfrm flipH="1" flipV="1">
            <a:off x="2186717" y="2556938"/>
            <a:ext cx="239253" cy="983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81B2A86-66CB-D645-B003-095A92E59F3C}"/>
                  </a:ext>
                </a:extLst>
              </p:cNvPr>
              <p:cNvSpPr/>
              <p:nvPr/>
            </p:nvSpPr>
            <p:spPr>
              <a:xfrm>
                <a:off x="7796093" y="1724414"/>
                <a:ext cx="1261179" cy="307777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Set </a:t>
                </a:r>
                <a14:m>
                  <m:oMath xmlns:m="http://schemas.openxmlformats.org/officeDocument/2006/math">
                    <m:r>
                      <a:rPr kumimoji="0" lang="nl-NL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kumimoji="0" lang="nl-NL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nl-NL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kumimoji="0" lang="nl-NL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+1</m:t>
                    </m:r>
                  </m:oMath>
                </a14:m>
                <a:endParaRPr kumimoji="0" lang="en-NL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81B2A86-66CB-D645-B003-095A92E59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093" y="1724414"/>
                <a:ext cx="1261179" cy="307777"/>
              </a:xfrm>
              <a:prstGeom prst="rect">
                <a:avLst/>
              </a:prstGeom>
              <a:blipFill>
                <a:blip r:embed="rId6"/>
                <a:stretch>
                  <a:fillRect b="-1851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91FB1065-26C7-E84E-88C8-0C50802BE3F3}"/>
              </a:ext>
            </a:extLst>
          </p:cNvPr>
          <p:cNvSpPr/>
          <p:nvPr/>
        </p:nvSpPr>
        <p:spPr>
          <a:xfrm>
            <a:off x="1469947" y="2967066"/>
            <a:ext cx="413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C673411-F4EA-5347-857F-19CAD208222C}"/>
              </a:ext>
            </a:extLst>
          </p:cNvPr>
          <p:cNvSpPr/>
          <p:nvPr/>
        </p:nvSpPr>
        <p:spPr>
          <a:xfrm>
            <a:off x="1483510" y="1956312"/>
            <a:ext cx="477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6B727E-38CF-7943-8CBC-BA4C5E5C182C}"/>
              </a:ext>
            </a:extLst>
          </p:cNvPr>
          <p:cNvCxnSpPr>
            <a:cxnSpLocks/>
          </p:cNvCxnSpPr>
          <p:nvPr/>
        </p:nvCxnSpPr>
        <p:spPr>
          <a:xfrm flipH="1">
            <a:off x="5016234" y="1644510"/>
            <a:ext cx="1" cy="2056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4DB995-1929-9945-886A-F5E8EDF741FC}"/>
              </a:ext>
            </a:extLst>
          </p:cNvPr>
          <p:cNvCxnSpPr>
            <a:cxnSpLocks/>
          </p:cNvCxnSpPr>
          <p:nvPr/>
        </p:nvCxnSpPr>
        <p:spPr>
          <a:xfrm flipH="1">
            <a:off x="5886150" y="1119105"/>
            <a:ext cx="1" cy="2056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918E31A-FF1A-3C47-AC43-EF4101C85AB2}"/>
                  </a:ext>
                </a:extLst>
              </p:cNvPr>
              <p:cNvSpPr/>
              <p:nvPr/>
            </p:nvSpPr>
            <p:spPr>
              <a:xfrm>
                <a:off x="3265472" y="3471403"/>
                <a:ext cx="4299767" cy="14688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Propagation</a:t>
                </a:r>
                <a:endParaRPr kumimoji="0" lang="nl-NL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Initialize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Φ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GB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GB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𝐼</m:t>
                    </m:r>
                  </m:oMath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Integrate</a:t>
                </a:r>
                <a:r>
                  <a:rPr kumimoji="0" lang="nl-NL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  <a:sym typeface="Wingdings" pitchFamily="2" charset="2"/>
                  </a:rPr>
                  <a:t>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nl-NL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Φ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Φ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+1,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Propagate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nl-NL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Φ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+1,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nl-NL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Φ</m:t>
                        </m:r>
                      </m:e>
                      <m:sub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+1,</m:t>
                        </m:r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  <m:sup>
                        <m:r>
                          <a:rPr kumimoji="0" lang="nl-NL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sup>
                    </m:sSubSup>
                  </m:oMath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918E31A-FF1A-3C47-AC43-EF4101C85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72" y="3471403"/>
                <a:ext cx="4299767" cy="1468800"/>
              </a:xfrm>
              <a:prstGeom prst="rect">
                <a:avLst/>
              </a:prstGeom>
              <a:blipFill>
                <a:blip r:embed="rId7"/>
                <a:stretch>
                  <a:fillRect l="-293" b="-169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7D1630B6-DC22-3248-97AA-E7AFF857C3B8}"/>
              </a:ext>
            </a:extLst>
          </p:cNvPr>
          <p:cNvCxnSpPr>
            <a:cxnSpLocks/>
            <a:stCxn id="35" idx="2"/>
            <a:endCxn id="68" idx="1"/>
          </p:cNvCxnSpPr>
          <p:nvPr/>
        </p:nvCxnSpPr>
        <p:spPr>
          <a:xfrm rot="16200000" flipH="1">
            <a:off x="1722776" y="2663107"/>
            <a:ext cx="1289912" cy="1795480"/>
          </a:xfrm>
          <a:prstGeom prst="bent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9C710197-3DC4-9B46-8839-8E0D7ED74191}"/>
              </a:ext>
            </a:extLst>
          </p:cNvPr>
          <p:cNvCxnSpPr>
            <a:cxnSpLocks/>
            <a:stCxn id="68" idx="3"/>
            <a:endCxn id="43" idx="2"/>
          </p:cNvCxnSpPr>
          <p:nvPr/>
        </p:nvCxnSpPr>
        <p:spPr>
          <a:xfrm flipV="1">
            <a:off x="7565239" y="2032191"/>
            <a:ext cx="861444" cy="2173612"/>
          </a:xfrm>
          <a:prstGeom prst="bent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4C50078D-AF5A-BD43-8968-5749837C576A}"/>
              </a:ext>
            </a:extLst>
          </p:cNvPr>
          <p:cNvCxnSpPr>
            <a:cxnSpLocks/>
            <a:stCxn id="43" idx="0"/>
            <a:endCxn id="10" idx="3"/>
          </p:cNvCxnSpPr>
          <p:nvPr/>
        </p:nvCxnSpPr>
        <p:spPr>
          <a:xfrm rot="16200000" flipV="1">
            <a:off x="7854513" y="1152243"/>
            <a:ext cx="244168" cy="900173"/>
          </a:xfrm>
          <a:prstGeom prst="bent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53A06E-6727-07AA-AD18-CEA06E3BC261}"/>
              </a:ext>
            </a:extLst>
          </p:cNvPr>
          <p:cNvCxnSpPr>
            <a:cxnSpLocks/>
          </p:cNvCxnSpPr>
          <p:nvPr/>
        </p:nvCxnSpPr>
        <p:spPr>
          <a:xfrm flipH="1">
            <a:off x="7182678" y="1036725"/>
            <a:ext cx="124902" cy="2615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5355B8-5A0F-3FBE-6690-64524DC7BC3B}"/>
              </a:ext>
            </a:extLst>
          </p:cNvPr>
          <p:cNvSpPr txBox="1"/>
          <p:nvPr/>
        </p:nvSpPr>
        <p:spPr>
          <a:xfrm>
            <a:off x="6957391" y="40565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accent4"/>
                </a:solidFill>
              </a:rPr>
              <a:t>For assignment 3,</a:t>
            </a:r>
          </a:p>
          <a:p>
            <a:r>
              <a:rPr lang="en-GB" i="1" dirty="0">
                <a:solidFill>
                  <a:schemeClr val="accent4"/>
                </a:solidFill>
              </a:rPr>
              <a:t>I did this for you</a:t>
            </a:r>
          </a:p>
        </p:txBody>
      </p:sp>
    </p:spTree>
    <p:extLst>
      <p:ext uri="{BB962C8B-B14F-4D97-AF65-F5344CB8AC3E}">
        <p14:creationId xmlns:p14="http://schemas.microsoft.com/office/powerpoint/2010/main" val="91667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Kalman filter</a:t>
            </a:r>
            <a:endParaRPr lang="en-N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1DE2-F483-E941-8FE8-929C49B9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181098"/>
            <a:ext cx="6974741" cy="385826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altLang="en-US" sz="2000" dirty="0">
                <a:ea typeface="Cambria Math" panose="02040503050406030204" pitchFamily="18" charset="0"/>
              </a:rPr>
              <a:t>In non-linear least-squares, you would perform several iterations until the procedure converges</a:t>
            </a:r>
          </a:p>
          <a:p>
            <a:pPr marL="0" indent="0">
              <a:lnSpc>
                <a:spcPct val="110000"/>
              </a:lnSpc>
              <a:buNone/>
            </a:pPr>
            <a:endParaRPr lang="en-GB" altLang="en-US" sz="2000" dirty="0">
              <a:ea typeface="Cambria Math" panose="020405030504060302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altLang="en-US" sz="2000" dirty="0">
                <a:ea typeface="Cambria Math" panose="02040503050406030204" pitchFamily="18" charset="0"/>
              </a:rPr>
              <a:t>The linearization is handled differently in the Kalman filter:</a:t>
            </a:r>
          </a:p>
          <a:p>
            <a:pPr>
              <a:lnSpc>
                <a:spcPct val="110000"/>
              </a:lnSpc>
            </a:pPr>
            <a:r>
              <a:rPr lang="en-GB" altLang="en-US" sz="2000" dirty="0">
                <a:ea typeface="Cambria Math" panose="02040503050406030204" pitchFamily="18" charset="0"/>
              </a:rPr>
              <a:t>At each epoch, linearization is performed once</a:t>
            </a:r>
          </a:p>
          <a:p>
            <a:pPr>
              <a:lnSpc>
                <a:spcPct val="110000"/>
              </a:lnSpc>
            </a:pPr>
            <a:r>
              <a:rPr lang="en-GB" altLang="en-US" sz="2000" dirty="0">
                <a:ea typeface="Cambria Math" panose="02040503050406030204" pitchFamily="18" charset="0"/>
              </a:rPr>
              <a:t>The procedure convergences as it moves forward to the next epochs</a:t>
            </a:r>
          </a:p>
          <a:p>
            <a:pPr>
              <a:lnSpc>
                <a:spcPct val="110000"/>
              </a:lnSpc>
            </a:pPr>
            <a:endParaRPr lang="en-GB" altLang="en-US" sz="2000" dirty="0">
              <a:ea typeface="Cambria Math" panose="020405030504060302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altLang="en-US" sz="2000" dirty="0">
                <a:ea typeface="Cambria Math" panose="02040503050406030204" pitchFamily="18" charset="0"/>
                <a:sym typeface="Wingdings" pitchFamily="2" charset="2"/>
              </a:rPr>
              <a:t> When using a “bad” initial guess to initialize the Kalman filter, you will see the linearization error at the first epoch and how it decreases over the following epochs</a:t>
            </a:r>
            <a:endParaRPr lang="en-GB" altLang="en-US" sz="2000" dirty="0"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63538-D57A-6043-B881-7768A140CD4D}"/>
              </a:ext>
            </a:extLst>
          </p:cNvPr>
          <p:cNvSpPr txBox="1"/>
          <p:nvPr/>
        </p:nvSpPr>
        <p:spPr>
          <a:xfrm>
            <a:off x="107468" y="205979"/>
            <a:ext cx="13773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notes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hapters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10.3.5 – 10.3.7</a:t>
            </a:r>
          </a:p>
        </p:txBody>
      </p:sp>
    </p:spTree>
    <p:extLst>
      <p:ext uri="{BB962C8B-B14F-4D97-AF65-F5344CB8AC3E}">
        <p14:creationId xmlns:p14="http://schemas.microsoft.com/office/powerpoint/2010/main" val="2967811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Kalman filter – Process noise</a:t>
            </a:r>
            <a:endParaRPr lang="en-N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1DE2-F483-E941-8FE8-929C49B9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181099"/>
            <a:ext cx="7380894" cy="375642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GB" altLang="en-US" sz="2000" dirty="0">
              <a:ea typeface="Cambria Math" panose="020405030504060302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GB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63538-D57A-6043-B881-7768A140CD4D}"/>
              </a:ext>
            </a:extLst>
          </p:cNvPr>
          <p:cNvSpPr txBox="1"/>
          <p:nvPr/>
        </p:nvSpPr>
        <p:spPr>
          <a:xfrm>
            <a:off x="100702" y="372994"/>
            <a:ext cx="1367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notes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hapter 10.3.6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B7FE6-7478-EE40-B632-442B91A6D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896214"/>
            <a:ext cx="6994726" cy="3844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A7663-8EDF-2247-ABF3-1BA44D6B3BE4}"/>
              </a:ext>
            </a:extLst>
          </p:cNvPr>
          <p:cNvSpPr txBox="1"/>
          <p:nvPr/>
        </p:nvSpPr>
        <p:spPr>
          <a:xfrm>
            <a:off x="3225339" y="2637166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(s)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7348A-E760-EB47-9A0E-D2B08C0104DF}"/>
              </a:ext>
            </a:extLst>
          </p:cNvPr>
          <p:cNvSpPr txBox="1"/>
          <p:nvPr/>
        </p:nvSpPr>
        <p:spPr>
          <a:xfrm>
            <a:off x="6785958" y="2637165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2A4D1-C81A-0740-ABA3-7794862319D7}"/>
              </a:ext>
            </a:extLst>
          </p:cNvPr>
          <p:cNvSpPr txBox="1"/>
          <p:nvPr/>
        </p:nvSpPr>
        <p:spPr>
          <a:xfrm>
            <a:off x="3225339" y="4592901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(s)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C3868-8B8A-244D-82E2-47B2CAD9C0B5}"/>
              </a:ext>
            </a:extLst>
          </p:cNvPr>
          <p:cNvSpPr txBox="1"/>
          <p:nvPr/>
        </p:nvSpPr>
        <p:spPr>
          <a:xfrm>
            <a:off x="6785958" y="4592900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BEC2A-86DF-2B47-BC36-B2B9166166FD}"/>
              </a:ext>
            </a:extLst>
          </p:cNvPr>
          <p:cNvSpPr txBox="1"/>
          <p:nvPr/>
        </p:nvSpPr>
        <p:spPr>
          <a:xfrm rot="16200000">
            <a:off x="1407622" y="166223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Temperature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°C</a:t>
            </a: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804B9-8A37-474A-9BA6-98086A6EAC25}"/>
              </a:ext>
            </a:extLst>
          </p:cNvPr>
          <p:cNvSpPr txBox="1"/>
          <p:nvPr/>
        </p:nvSpPr>
        <p:spPr>
          <a:xfrm rot="16200000">
            <a:off x="1203980" y="3647215"/>
            <a:ext cx="1364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Temp. change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°C/s</a:t>
            </a: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F69CA-8EF7-C14C-B9A5-9121017C91F6}"/>
              </a:ext>
            </a:extLst>
          </p:cNvPr>
          <p:cNvSpPr txBox="1"/>
          <p:nvPr/>
        </p:nvSpPr>
        <p:spPr>
          <a:xfrm rot="16200000">
            <a:off x="4852267" y="1662235"/>
            <a:ext cx="1202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STD of temp.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°C</a:t>
            </a: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85D18-AD22-DA4B-BC35-DED6429FE04F}"/>
              </a:ext>
            </a:extLst>
          </p:cNvPr>
          <p:cNvSpPr txBox="1"/>
          <p:nvPr/>
        </p:nvSpPr>
        <p:spPr>
          <a:xfrm rot="16200000">
            <a:off x="4626243" y="3685296"/>
            <a:ext cx="16546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STD of temp. change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°C</a:t>
            </a: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EEF9D7-5B49-7440-827E-295105E41F81}"/>
              </a:ext>
            </a:extLst>
          </p:cNvPr>
          <p:cNvSpPr/>
          <p:nvPr/>
        </p:nvSpPr>
        <p:spPr>
          <a:xfrm>
            <a:off x="3897913" y="1421476"/>
            <a:ext cx="898530" cy="1092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8A4EA2-7573-B446-A6C9-A8550601C2DE}"/>
              </a:ext>
            </a:extLst>
          </p:cNvPr>
          <p:cNvSpPr txBox="1"/>
          <p:nvPr/>
        </p:nvSpPr>
        <p:spPr>
          <a:xfrm>
            <a:off x="3439418" y="959811"/>
            <a:ext cx="189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Kalman filter becomes inert to new observations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A3B73D-1CB4-1E4C-B935-58C87BDA49E1}"/>
              </a:ext>
            </a:extLst>
          </p:cNvPr>
          <p:cNvCxnSpPr>
            <a:cxnSpLocks/>
          </p:cNvCxnSpPr>
          <p:nvPr/>
        </p:nvCxnSpPr>
        <p:spPr>
          <a:xfrm>
            <a:off x="7380894" y="1967518"/>
            <a:ext cx="341630" cy="338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4BFBBD-AA29-2B4F-AB95-98C8D26E3CE5}"/>
              </a:ext>
            </a:extLst>
          </p:cNvPr>
          <p:cNvSpPr txBox="1"/>
          <p:nvPr/>
        </p:nvSpPr>
        <p:spPr>
          <a:xfrm>
            <a:off x="6496395" y="1321187"/>
            <a:ext cx="189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reason is that the covariance matrix of the state gets too small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CFCC0-2F8A-EB46-AE14-B02EAF8498E4}"/>
              </a:ext>
            </a:extLst>
          </p:cNvPr>
          <p:cNvSpPr txBox="1"/>
          <p:nvPr/>
        </p:nvSpPr>
        <p:spPr>
          <a:xfrm>
            <a:off x="2250109" y="2099073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Observations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698108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Kalman filter – Process noise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099"/>
                <a:ext cx="7065584" cy="37564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As we include more observations in the estimation at each update step, the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altLang="en-US" sz="2000" dirty="0">
                    <a:ea typeface="Cambria Math" panose="02040503050406030204" pitchFamily="18" charset="0"/>
                  </a:rPr>
                  <a:t> gets smaller, and so does</a:t>
                </a:r>
                <a:r>
                  <a:rPr lang="nl-NL" sz="2000" dirty="0">
                    <a:ea typeface="Cambria Math" panose="02040503050406030204" pitchFamily="18" charset="0"/>
                  </a:rPr>
                  <a:t> </a:t>
                </a:r>
                <a:r>
                  <a:rPr lang="nl-NL" sz="2000" dirty="0" err="1">
                    <a:ea typeface="Cambria Math" panose="02040503050406030204" pitchFamily="18" charset="0"/>
                  </a:rPr>
                  <a:t>the</a:t>
                </a:r>
                <a:r>
                  <a:rPr lang="nl-NL" sz="2000" dirty="0">
                    <a:ea typeface="Cambria Math" panose="02040503050406030204" pitchFamily="18" charset="0"/>
                  </a:rPr>
                  <a:t>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l-NL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𝑘𝑗</m:t>
                        </m:r>
                      </m:sub>
                      <m:sup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GB" altLang="en-US" sz="200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alt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However, the observation covariance matrix does not get smaller as we move forward (typically)</a:t>
                </a:r>
              </a:p>
              <a:p>
                <a:pPr>
                  <a:lnSpc>
                    <a:spcPct val="110000"/>
                  </a:lnSpc>
                </a:pPr>
                <a:endParaRPr lang="en-GB" alt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altLang="en-US" sz="2000" dirty="0">
                    <a:ea typeface="Cambria Math" panose="02040503050406030204" pitchFamily="18" charset="0"/>
                  </a:rPr>
                  <a:t>As the Kalman filter gets more “confident” in the propagated state, it becomes inert to new observations</a:t>
                </a:r>
              </a:p>
              <a:p>
                <a:pPr>
                  <a:lnSpc>
                    <a:spcPct val="110000"/>
                  </a:lnSpc>
                </a:pPr>
                <a:endParaRPr lang="en-GB" alt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099"/>
                <a:ext cx="7065584" cy="3756421"/>
              </a:xfrm>
              <a:blipFill>
                <a:blip r:embed="rId3"/>
                <a:stretch>
                  <a:fillRect l="-896"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AA63538-D57A-6043-B881-7768A140CD4D}"/>
              </a:ext>
            </a:extLst>
          </p:cNvPr>
          <p:cNvSpPr txBox="1"/>
          <p:nvPr/>
        </p:nvSpPr>
        <p:spPr>
          <a:xfrm>
            <a:off x="100702" y="372994"/>
            <a:ext cx="1367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notes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hapter 10.3.6</a:t>
            </a:r>
          </a:p>
        </p:txBody>
      </p:sp>
    </p:spTree>
    <p:extLst>
      <p:ext uri="{BB962C8B-B14F-4D97-AF65-F5344CB8AC3E}">
        <p14:creationId xmlns:p14="http://schemas.microsoft.com/office/powerpoint/2010/main" val="95727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Kalman filter – Process noise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099"/>
                <a:ext cx="7380894" cy="37564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sz="2000" dirty="0"/>
                  <a:t>The solution is to tell the Kalman filter that it should not get too confident by adding the process noise covariance matrix: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nl-NL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nl-N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sz="2000" dirty="0"/>
                  <a:t>This prevents that the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000" dirty="0"/>
                  <a:t> gets too small and so the Kalman filter remains sensitive to new observations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099"/>
                <a:ext cx="7380894" cy="3756421"/>
              </a:xfrm>
              <a:blipFill>
                <a:blip r:embed="rId3"/>
                <a:stretch>
                  <a:fillRect l="-859"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AA63538-D57A-6043-B881-7768A140CD4D}"/>
              </a:ext>
            </a:extLst>
          </p:cNvPr>
          <p:cNvSpPr txBox="1"/>
          <p:nvPr/>
        </p:nvSpPr>
        <p:spPr>
          <a:xfrm>
            <a:off x="100702" y="372994"/>
            <a:ext cx="1367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notes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hapter 10.3.6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13169-18C8-5F42-B2DF-9A60DBD70371}"/>
              </a:ext>
            </a:extLst>
          </p:cNvPr>
          <p:cNvSpPr txBox="1"/>
          <p:nvPr/>
        </p:nvSpPr>
        <p:spPr>
          <a:xfrm>
            <a:off x="3084956" y="3962401"/>
            <a:ext cx="47371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Pitfall: Do not add random noise to the state!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4EFDAF-3F1D-DFAE-5011-E09D384ACF16}"/>
                  </a:ext>
                </a:extLst>
              </p:cNvPr>
              <p:cNvSpPr txBox="1"/>
              <p:nvPr/>
            </p:nvSpPr>
            <p:spPr>
              <a:xfrm>
                <a:off x="1763106" y="4619859"/>
                <a:ext cx="7566874" cy="413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dirty="0">
                    <a:ea typeface="Cambria Math" panose="02040503050406030204" pitchFamily="18" charset="0"/>
                  </a:rPr>
                  <a:t>(</a:t>
                </a:r>
                <a:r>
                  <a:rPr lang="nl-NL" dirty="0" err="1">
                    <a:ea typeface="Cambria Math" panose="02040503050406030204" pitchFamily="18" charset="0"/>
                  </a:rPr>
                  <a:t>Note</a:t>
                </a:r>
                <a:r>
                  <a:rPr lang="nl-NL" dirty="0">
                    <a:ea typeface="Cambria Math" panose="02040503050406030204" pitchFamily="18" charset="0"/>
                  </a:rPr>
                  <a:t>: The lecture notes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nl-NL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sSub>
                      <m:sSubPr>
                        <m:ctrlPr>
                          <a:rPr lang="nl-NL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nl-NL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nl-NL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𝑘𝑗</m:t>
                        </m:r>
                      </m:sub>
                      <m:sup>
                        <m:r>
                          <a:rPr lang="nl-NL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/>
                  <a:t>, but we simplify this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4EFDAF-3F1D-DFAE-5011-E09D384AC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06" y="4619859"/>
                <a:ext cx="7566874" cy="413703"/>
              </a:xfrm>
              <a:prstGeom prst="rect">
                <a:avLst/>
              </a:prstGeom>
              <a:blipFill>
                <a:blip r:embed="rId4"/>
                <a:stretch>
                  <a:fillRect l="-670"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87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Kalman filter – Process noise</a:t>
            </a:r>
            <a:endParaRPr lang="en-NL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63538-D57A-6043-B881-7768A140CD4D}"/>
              </a:ext>
            </a:extLst>
          </p:cNvPr>
          <p:cNvSpPr txBox="1"/>
          <p:nvPr/>
        </p:nvSpPr>
        <p:spPr>
          <a:xfrm>
            <a:off x="100702" y="372994"/>
            <a:ext cx="1367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notes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hapter 10.3.6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9456B-B8FB-174C-9D87-2F28D253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499" y="947291"/>
            <a:ext cx="6882180" cy="3782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3A926-0424-AF4C-8A92-7A773EB34BB5}"/>
              </a:ext>
            </a:extLst>
          </p:cNvPr>
          <p:cNvSpPr txBox="1"/>
          <p:nvPr/>
        </p:nvSpPr>
        <p:spPr>
          <a:xfrm>
            <a:off x="3225339" y="2637166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D52FD-C594-8F4E-8102-B7C0104D0B04}"/>
              </a:ext>
            </a:extLst>
          </p:cNvPr>
          <p:cNvSpPr txBox="1"/>
          <p:nvPr/>
        </p:nvSpPr>
        <p:spPr>
          <a:xfrm>
            <a:off x="6785958" y="2637165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32E1A-500E-8342-9D41-C7C5811AB210}"/>
              </a:ext>
            </a:extLst>
          </p:cNvPr>
          <p:cNvSpPr txBox="1"/>
          <p:nvPr/>
        </p:nvSpPr>
        <p:spPr>
          <a:xfrm>
            <a:off x="3225339" y="4592901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(s)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CC5E8-D4E7-9940-BC81-6664BBB835E8}"/>
              </a:ext>
            </a:extLst>
          </p:cNvPr>
          <p:cNvSpPr txBox="1"/>
          <p:nvPr/>
        </p:nvSpPr>
        <p:spPr>
          <a:xfrm>
            <a:off x="6785958" y="4592900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C0C4C-8B68-D241-9D98-C4CA6EB62AE4}"/>
              </a:ext>
            </a:extLst>
          </p:cNvPr>
          <p:cNvSpPr txBox="1"/>
          <p:nvPr/>
        </p:nvSpPr>
        <p:spPr>
          <a:xfrm rot="16200000">
            <a:off x="1407622" y="166223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Temperature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°C</a:t>
            </a: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2BAC15-8067-D145-9A5B-FDF1BDC2E1A1}"/>
              </a:ext>
            </a:extLst>
          </p:cNvPr>
          <p:cNvSpPr txBox="1"/>
          <p:nvPr/>
        </p:nvSpPr>
        <p:spPr>
          <a:xfrm rot="16200000">
            <a:off x="1203980" y="3647215"/>
            <a:ext cx="1364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Temp. change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°C/s</a:t>
            </a: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D0AD6-0AA5-1342-806D-0A60A4D7876C}"/>
              </a:ext>
            </a:extLst>
          </p:cNvPr>
          <p:cNvSpPr txBox="1"/>
          <p:nvPr/>
        </p:nvSpPr>
        <p:spPr>
          <a:xfrm rot="16200000">
            <a:off x="4852267" y="1662235"/>
            <a:ext cx="1202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STD of temp.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°C</a:t>
            </a: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91A4A-6785-9D4D-A0BD-CC13198F36A4}"/>
              </a:ext>
            </a:extLst>
          </p:cNvPr>
          <p:cNvSpPr txBox="1"/>
          <p:nvPr/>
        </p:nvSpPr>
        <p:spPr>
          <a:xfrm rot="16200000">
            <a:off x="4626243" y="3685296"/>
            <a:ext cx="16546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STD of temp. change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°C</a:t>
            </a:r>
            <a:r>
              <a:rPr kumimoji="0" lang="en-N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329CBD-C860-6940-9532-9B5757F07FD9}"/>
              </a:ext>
            </a:extLst>
          </p:cNvPr>
          <p:cNvSpPr/>
          <p:nvPr/>
        </p:nvSpPr>
        <p:spPr>
          <a:xfrm>
            <a:off x="3947790" y="1404851"/>
            <a:ext cx="898530" cy="1092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3AF11-403F-7040-8089-09E9F2DD3642}"/>
              </a:ext>
            </a:extLst>
          </p:cNvPr>
          <p:cNvSpPr txBox="1"/>
          <p:nvPr/>
        </p:nvSpPr>
        <p:spPr>
          <a:xfrm>
            <a:off x="3152508" y="963644"/>
            <a:ext cx="217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Kalman filter remains sensitive to new observations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F319F-70AA-2145-AA30-91163047C554}"/>
              </a:ext>
            </a:extLst>
          </p:cNvPr>
          <p:cNvCxnSpPr>
            <a:cxnSpLocks/>
          </p:cNvCxnSpPr>
          <p:nvPr/>
        </p:nvCxnSpPr>
        <p:spPr>
          <a:xfrm flipH="1">
            <a:off x="6417425" y="1984296"/>
            <a:ext cx="122027" cy="402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BBD4C6-BDC8-364F-B024-6BA71587AACB}"/>
              </a:ext>
            </a:extLst>
          </p:cNvPr>
          <p:cNvSpPr txBox="1"/>
          <p:nvPr/>
        </p:nvSpPr>
        <p:spPr>
          <a:xfrm>
            <a:off x="5845386" y="1194727"/>
            <a:ext cx="259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process noise covariance matrix prevents that the covariance matrix of the state gets smaller than a certain value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311AB-1413-0043-81A5-EB393D601282}"/>
              </a:ext>
            </a:extLst>
          </p:cNvPr>
          <p:cNvSpPr txBox="1"/>
          <p:nvPr/>
        </p:nvSpPr>
        <p:spPr>
          <a:xfrm>
            <a:off x="2250109" y="2099073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Observations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709065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Assignment 3</a:t>
            </a:r>
            <a:endParaRPr lang="en-N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1DE2-F483-E941-8FE8-929C49B9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181099"/>
            <a:ext cx="7380894" cy="375642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AutoNum type="alphaLcParenR"/>
            </a:pPr>
            <a:r>
              <a:rPr lang="en-GB" sz="1600" dirty="0"/>
              <a:t>Construct covariance matrices</a:t>
            </a:r>
          </a:p>
          <a:p>
            <a:pPr marL="457200" indent="-457200">
              <a:lnSpc>
                <a:spcPct val="110000"/>
              </a:lnSpc>
              <a:buAutoNum type="alphaLcParenR"/>
            </a:pPr>
            <a:r>
              <a:rPr lang="en-GB" sz="1600" dirty="0"/>
              <a:t>Integrate state transition matrix</a:t>
            </a:r>
          </a:p>
          <a:p>
            <a:pPr marL="457200" indent="-457200">
              <a:lnSpc>
                <a:spcPct val="110000"/>
              </a:lnSpc>
              <a:buAutoNum type="alphaLcParenR"/>
            </a:pPr>
            <a:r>
              <a:rPr lang="en-GB" sz="1600" dirty="0"/>
              <a:t>Implement and run Kalman filter</a:t>
            </a:r>
          </a:p>
          <a:p>
            <a:pPr marL="457200" indent="-457200">
              <a:lnSpc>
                <a:spcPct val="110000"/>
              </a:lnSpc>
              <a:buAutoNum type="alphaLcParenR"/>
            </a:pPr>
            <a:r>
              <a:rPr lang="en-GB" sz="1600" dirty="0"/>
              <a:t>Analyse position and velocity errors</a:t>
            </a:r>
          </a:p>
          <a:p>
            <a:pPr marL="457200" indent="-457200">
              <a:lnSpc>
                <a:spcPct val="110000"/>
              </a:lnSpc>
              <a:buAutoNum type="alphaLcParenR"/>
            </a:pPr>
            <a:r>
              <a:rPr lang="en-GB" sz="1600" dirty="0"/>
              <a:t>Linear vs. extended Kalman filter</a:t>
            </a:r>
          </a:p>
          <a:p>
            <a:pPr marL="457200" indent="-457200">
              <a:lnSpc>
                <a:spcPct val="110000"/>
              </a:lnSpc>
              <a:buAutoNum type="alphaLcParenR"/>
            </a:pPr>
            <a:r>
              <a:rPr lang="en-GB" sz="1600" dirty="0"/>
              <a:t>Effect of process noise</a:t>
            </a:r>
          </a:p>
          <a:p>
            <a:pPr marL="457200" indent="-457200">
              <a:lnSpc>
                <a:spcPct val="110000"/>
              </a:lnSpc>
              <a:buAutoNum type="alphaLcParenR"/>
            </a:pPr>
            <a:r>
              <a:rPr lang="en-GB" sz="1600" dirty="0"/>
              <a:t>Interpret size of observation residuals</a:t>
            </a:r>
          </a:p>
          <a:p>
            <a:pPr marL="457200" indent="-457200">
              <a:lnSpc>
                <a:spcPct val="110000"/>
              </a:lnSpc>
              <a:buAutoNum type="alphaLcParenR"/>
            </a:pPr>
            <a:r>
              <a:rPr lang="en-GB" sz="1600" dirty="0"/>
              <a:t>More accurate dynamical model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FDEB1C-3009-9649-9447-6948EBFEBC32}"/>
                  </a:ext>
                </a:extLst>
              </p:cNvPr>
              <p:cNvSpPr/>
              <p:nvPr/>
            </p:nvSpPr>
            <p:spPr>
              <a:xfrm>
                <a:off x="1763106" y="3903508"/>
                <a:ext cx="7380894" cy="886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For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task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f,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you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may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use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kumimoji="0" lang="nl-NL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nl-NL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nl-NL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nl-NL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kumimoji="0" lang="nl-NL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nl-NL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nl-NL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kumimoji="0" lang="nl-NL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0" lang="nl-NL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nl-NL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0" lang="nl-NL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3×3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nl-NL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nl-NL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0" lang="nl-NL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3×3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nl-NL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nl-NL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0" lang="nl-NL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3×3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0" lang="nl-NL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nl-NL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nl-NL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kumimoji="0" lang="nl-NL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0" lang="nl-NL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nl-NL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0" lang="nl-NL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3×3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nl-NL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with</a:t>
                </a:r>
                <a:r>
                  <a:rPr kumimoji="0" lang="nl-NL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 </a:t>
                </a:r>
                <a:r>
                  <a:rPr kumimoji="0" lang="nl-NL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suitably</a:t>
                </a:r>
                <a:r>
                  <a:rPr kumimoji="0" lang="nl-NL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 </a:t>
                </a:r>
                <a:r>
                  <a:rPr kumimoji="0" lang="nl-NL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chosen</a:t>
                </a:r>
                <a:r>
                  <a:rPr kumimoji="0" lang="nl-NL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nl-NL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nl-NL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nl-NL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nl-NL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representing</a:t>
                </a:r>
                <a:r>
                  <a:rPr lang="nl-NL" sz="1600" dirty="0">
                    <a:solidFill>
                      <a:prstClr val="black"/>
                    </a:solidFill>
                  </a:rPr>
                  <a:t> </a:t>
                </a:r>
                <a:r>
                  <a:rPr lang="nl-NL" sz="1600" dirty="0" err="1">
                    <a:solidFill>
                      <a:prstClr val="black"/>
                    </a:solidFill>
                  </a:rPr>
                  <a:t>the</a:t>
                </a:r>
                <a:r>
                  <a:rPr lang="nl-NL" sz="1600" dirty="0">
                    <a:solidFill>
                      <a:prstClr val="black"/>
                    </a:solidFill>
                  </a:rPr>
                  <a:t> </a:t>
                </a:r>
                <a:r>
                  <a:rPr lang="nl-NL" sz="1600" dirty="0" err="1">
                    <a:solidFill>
                      <a:prstClr val="black"/>
                    </a:solidFill>
                  </a:rPr>
                  <a:t>process</a:t>
                </a:r>
                <a:r>
                  <a:rPr lang="nl-NL" sz="1600" dirty="0">
                    <a:solidFill>
                      <a:prstClr val="black"/>
                    </a:solidFill>
                  </a:rPr>
                  <a:t> </a:t>
                </a:r>
                <a:r>
                  <a:rPr lang="nl-NL" sz="1600" dirty="0" err="1">
                    <a:solidFill>
                      <a:prstClr val="black"/>
                    </a:solidFill>
                  </a:rPr>
                  <a:t>noise</a:t>
                </a:r>
                <a:r>
                  <a:rPr lang="nl-NL" sz="1600" dirty="0">
                    <a:solidFill>
                      <a:prstClr val="black"/>
                    </a:solidFill>
                  </a:rPr>
                  <a:t> </a:t>
                </a:r>
                <a:r>
                  <a:rPr kumimoji="0" lang="nl-NL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variance</a:t>
                </a:r>
                <a:r>
                  <a:rPr kumimoji="0" lang="nl-NL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in </a:t>
                </a:r>
                <a:r>
                  <a:rPr kumimoji="0" lang="nl-NL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position</a:t>
                </a:r>
                <a:r>
                  <a:rPr kumimoji="0" lang="nl-NL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and</a:t>
                </a:r>
                <a:r>
                  <a:rPr kumimoji="0" lang="nl-NL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nl-NL" sz="16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velocity</a:t>
                </a:r>
                <a:r>
                  <a:rPr lang="nl-NL" sz="1600" noProof="0" dirty="0">
                    <a:solidFill>
                      <a:prstClr val="black"/>
                    </a:solidFill>
                    <a:latin typeface="Arial"/>
                  </a:rPr>
                  <a:t>, </a:t>
                </a:r>
                <a:r>
                  <a:rPr lang="nl-NL" sz="1600" noProof="0" dirty="0" err="1">
                    <a:solidFill>
                      <a:prstClr val="black"/>
                    </a:solidFill>
                    <a:latin typeface="Arial"/>
                  </a:rPr>
                  <a:t>respectively</a:t>
                </a:r>
                <a:endParaRPr kumimoji="0" lang="en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FDEB1C-3009-9649-9447-6948EBFEB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06" y="3903508"/>
                <a:ext cx="7380894" cy="886525"/>
              </a:xfrm>
              <a:prstGeom prst="rect">
                <a:avLst/>
              </a:prstGeom>
              <a:blipFill>
                <a:blip r:embed="rId3"/>
                <a:stretch>
                  <a:fillRect l="-34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3AE3DCB6-75FE-514A-A78A-D7A84C84987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7749042"/>
                  </p:ext>
                </p:extLst>
              </p:nvPr>
            </p:nvGraphicFramePr>
            <p:xfrm>
              <a:off x="171450" y="979374"/>
              <a:ext cx="8874886" cy="34442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954780">
                      <a:extLst>
                        <a:ext uri="{9D8B030D-6E8A-4147-A177-3AD203B41FA5}">
                          <a16:colId xmlns:a16="http://schemas.microsoft.com/office/drawing/2014/main" val="387200132"/>
                        </a:ext>
                      </a:extLst>
                    </a:gridCol>
                    <a:gridCol w="809498">
                      <a:extLst>
                        <a:ext uri="{9D8B030D-6E8A-4147-A177-3AD203B41FA5}">
                          <a16:colId xmlns:a16="http://schemas.microsoft.com/office/drawing/2014/main" val="2854729711"/>
                        </a:ext>
                      </a:extLst>
                    </a:gridCol>
                    <a:gridCol w="569654">
                      <a:extLst>
                        <a:ext uri="{9D8B030D-6E8A-4147-A177-3AD203B41FA5}">
                          <a16:colId xmlns:a16="http://schemas.microsoft.com/office/drawing/2014/main" val="821915273"/>
                        </a:ext>
                      </a:extLst>
                    </a:gridCol>
                    <a:gridCol w="1074837">
                      <a:extLst>
                        <a:ext uri="{9D8B030D-6E8A-4147-A177-3AD203B41FA5}">
                          <a16:colId xmlns:a16="http://schemas.microsoft.com/office/drawing/2014/main" val="293448953"/>
                        </a:ext>
                      </a:extLst>
                    </a:gridCol>
                    <a:gridCol w="2466117">
                      <a:extLst>
                        <a:ext uri="{9D8B030D-6E8A-4147-A177-3AD203B41FA5}">
                          <a16:colId xmlns:a16="http://schemas.microsoft.com/office/drawing/2014/main" val="1585620534"/>
                        </a:ext>
                      </a:extLst>
                    </a:gridCol>
                  </a:tblGrid>
                  <a:tr h="140925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What?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Unit</a:t>
                          </a:r>
                          <a:endParaRPr lang="en-GB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System</a:t>
                          </a:r>
                          <a:endParaRPr lang="en-GB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Files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3994132"/>
                      </a:ext>
                    </a:extLst>
                  </a:tr>
                  <a:tr h="187900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Speed of light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km/s</a:t>
                          </a:r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299792.458 km/s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4856972"/>
                      </a:ext>
                    </a:extLst>
                  </a:tr>
                  <a:tr h="187900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Earth rotation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sz="1200" b="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>
                              <a:solidFill>
                                <a:schemeClr val="tx1"/>
                              </a:solidFill>
                            </a:rPr>
                            <a:t>rad/s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7.292115e-5 rad/s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533825"/>
                      </a:ext>
                    </a:extLst>
                  </a:tr>
                  <a:tr h="140925"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Epochs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GB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s</a:t>
                          </a:r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GPS time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t.txt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0253057"/>
                      </a:ext>
                    </a:extLst>
                  </a:tr>
                  <a:tr h="187900"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Pseudorange observations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GB" sz="12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km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 err="1"/>
                            <a:t>CA_range.txt</a:t>
                          </a:r>
                          <a:endParaRPr lang="en-GB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214058"/>
                      </a:ext>
                    </a:extLst>
                  </a:tr>
                  <a:tr h="187900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PRN of tracked GPS satellites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 err="1"/>
                            <a:t>PRN_ID.txt</a:t>
                          </a:r>
                          <a:endParaRPr lang="en-GB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0202243"/>
                      </a:ext>
                    </a:extLst>
                  </a:tr>
                  <a:tr h="140925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Positions of the GPS satellites (transmitters)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2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km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ECEF frame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 err="1"/>
                            <a:t>rx_gps.txt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ry_gps.txt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rz_gps.txt</a:t>
                          </a:r>
                          <a:endParaRPr lang="en-GB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7961237"/>
                      </a:ext>
                    </a:extLst>
                  </a:tr>
                  <a:tr h="18299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 dirty="0"/>
                            <a:t>Velocities of the GPS satellites (transmitters)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1200" b="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2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km/s</a:t>
                          </a:r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/>
                            <a:t>ECEF frame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 dirty="0" err="1"/>
                            <a:t>vx_gps.txt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vy_gps.txt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vz_gps.txt</a:t>
                          </a:r>
                          <a:endParaRPr lang="en-GB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0437453"/>
                      </a:ext>
                    </a:extLst>
                  </a:tr>
                  <a:tr h="140925">
                    <a:tc gridSpan="5">
                      <a:txBody>
                        <a:bodyPr/>
                        <a:lstStyle/>
                        <a:p>
                          <a:r>
                            <a:rPr lang="en-GB" sz="1200" i="1" noProof="0" dirty="0">
                              <a:solidFill>
                                <a:srgbClr val="0070C0"/>
                              </a:solidFill>
                            </a:rPr>
                            <a:t>The following variables are provided only for comparison and debugging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NL" sz="1200" i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4352881"/>
                      </a:ext>
                    </a:extLst>
                  </a:tr>
                  <a:tr h="156583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Precise positions of the GOCE satellite (receiver)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400" b="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4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km</a:t>
                          </a:r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ECEF frame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 dirty="0" err="1"/>
                            <a:t>rx.txt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ry.txt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rz.txt</a:t>
                          </a:r>
                          <a:endParaRPr kumimoji="0" lang="en-GB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4880266"/>
                      </a:ext>
                    </a:extLst>
                  </a:tr>
                  <a:tr h="15658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 dirty="0"/>
                            <a:t>Precise velocities of the GOCE satellite (receiver)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sz="1400" b="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4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km/s</a:t>
                          </a:r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ECEF frame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 dirty="0" err="1"/>
                            <a:t>vx.txt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vy.txt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vz.txt</a:t>
                          </a:r>
                          <a:endParaRPr kumimoji="0" lang="en-GB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21998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3AE3DCB6-75FE-514A-A78A-D7A84C84987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7749042"/>
                  </p:ext>
                </p:extLst>
              </p:nvPr>
            </p:nvGraphicFramePr>
            <p:xfrm>
              <a:off x="171450" y="979374"/>
              <a:ext cx="8874886" cy="34442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954780">
                      <a:extLst>
                        <a:ext uri="{9D8B030D-6E8A-4147-A177-3AD203B41FA5}">
                          <a16:colId xmlns:a16="http://schemas.microsoft.com/office/drawing/2014/main" val="387200132"/>
                        </a:ext>
                      </a:extLst>
                    </a:gridCol>
                    <a:gridCol w="809498">
                      <a:extLst>
                        <a:ext uri="{9D8B030D-6E8A-4147-A177-3AD203B41FA5}">
                          <a16:colId xmlns:a16="http://schemas.microsoft.com/office/drawing/2014/main" val="2854729711"/>
                        </a:ext>
                      </a:extLst>
                    </a:gridCol>
                    <a:gridCol w="569654">
                      <a:extLst>
                        <a:ext uri="{9D8B030D-6E8A-4147-A177-3AD203B41FA5}">
                          <a16:colId xmlns:a16="http://schemas.microsoft.com/office/drawing/2014/main" val="821915273"/>
                        </a:ext>
                      </a:extLst>
                    </a:gridCol>
                    <a:gridCol w="1074837">
                      <a:extLst>
                        <a:ext uri="{9D8B030D-6E8A-4147-A177-3AD203B41FA5}">
                          <a16:colId xmlns:a16="http://schemas.microsoft.com/office/drawing/2014/main" val="293448953"/>
                        </a:ext>
                      </a:extLst>
                    </a:gridCol>
                    <a:gridCol w="2466117">
                      <a:extLst>
                        <a:ext uri="{9D8B030D-6E8A-4147-A177-3AD203B41FA5}">
                          <a16:colId xmlns:a16="http://schemas.microsoft.com/office/drawing/2014/main" val="1585620534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What?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Unit</a:t>
                          </a:r>
                          <a:endParaRPr lang="en-GB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System</a:t>
                          </a:r>
                          <a:endParaRPr lang="en-GB" noProof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Files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39941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Speed of light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9063" t="-79310" r="-509375" b="-77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km/s</a:t>
                          </a:r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299792.458 km/s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48569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Earth rotation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9063" t="-185714" r="-50937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>
                              <a:solidFill>
                                <a:schemeClr val="tx1"/>
                              </a:solidFill>
                            </a:rPr>
                            <a:t>rad/s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7.292115e-5 rad/s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5338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Epochs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9063" t="-363636" r="-509375" b="-7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s</a:t>
                          </a:r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GPS time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t.txt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02530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Pseudorange observations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9063" t="-351724" r="-509375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km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 err="1"/>
                            <a:t>CA_range.txt</a:t>
                          </a:r>
                          <a:endParaRPr lang="en-GB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2140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PRN of tracked GPS satellites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 err="1"/>
                            <a:t>PRN_ID.txt</a:t>
                          </a:r>
                          <a:endParaRPr lang="en-GB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020224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Positions of the GPS satellites (transmitters)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9063" t="-727273" r="-509375" b="-4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km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ECEF frame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 dirty="0" err="1"/>
                            <a:t>rx_gps.txt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ry_gps.txt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rz_gps.txt</a:t>
                          </a:r>
                          <a:endParaRPr lang="en-GB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796123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 dirty="0"/>
                            <a:t>Velocities of the GPS satellites (transmitters)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9063" t="-866667" r="-509375" b="-3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km/s</a:t>
                          </a:r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/>
                            <a:t>ECEF frame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 dirty="0" err="1"/>
                            <a:t>vx_gps.txt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vy_gps.txt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vz_gps.txt</a:t>
                          </a:r>
                          <a:endParaRPr lang="en-GB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0437453"/>
                      </a:ext>
                    </a:extLst>
                  </a:tr>
                  <a:tr h="274320">
                    <a:tc gridSpan="5">
                      <a:txBody>
                        <a:bodyPr/>
                        <a:lstStyle/>
                        <a:p>
                          <a:r>
                            <a:rPr lang="en-GB" sz="1200" i="1" noProof="0" dirty="0">
                              <a:solidFill>
                                <a:srgbClr val="0070C0"/>
                              </a:solidFill>
                            </a:rPr>
                            <a:t>The following variables are provided only for comparison and debugging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NL" sz="1200" i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43528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GB" sz="1200" noProof="0" dirty="0"/>
                            <a:t>Precise positions of the GOCE satellite (receiver)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9063" t="-937500" r="-509375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km</a:t>
                          </a:r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ECEF frame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 dirty="0" err="1"/>
                            <a:t>rx.txt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ry.txt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rz.txt</a:t>
                          </a:r>
                          <a:endParaRPr kumimoji="0" lang="en-GB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488026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 dirty="0"/>
                            <a:t>Precise velocities of the GOCE satellite (receiver)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9063" t="-1037500" r="-509375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noProof="0"/>
                            <a:t>km/s</a:t>
                          </a:r>
                          <a:endParaRPr lang="en-GB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ECEF frame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200" noProof="0" dirty="0" err="1"/>
                            <a:t>vx.txt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vy.txt</a:t>
                          </a:r>
                          <a:r>
                            <a:rPr lang="en-GB" sz="1200" noProof="0" dirty="0"/>
                            <a:t>, </a:t>
                          </a:r>
                          <a:r>
                            <a:rPr lang="en-GB" sz="1200" noProof="0" dirty="0" err="1"/>
                            <a:t>vz.txt</a:t>
                          </a:r>
                          <a:endParaRPr kumimoji="0" lang="en-GB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21998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EDA76D0-0A84-41DE-CE2E-A2032308CA9F}"/>
              </a:ext>
            </a:extLst>
          </p:cNvPr>
          <p:cNvSpPr txBox="1"/>
          <p:nvPr/>
        </p:nvSpPr>
        <p:spPr>
          <a:xfrm>
            <a:off x="1807028" y="4480570"/>
            <a:ext cx="6945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ECEF = Earth-fixed Earth-</a:t>
            </a:r>
            <a:r>
              <a:rPr lang="en-GB" sz="1400" dirty="0" err="1"/>
              <a:t>centered</a:t>
            </a:r>
            <a:r>
              <a:rPr lang="en-GB" sz="1400" dirty="0"/>
              <a:t> frame (international terrestrial reference frame)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90628E5-1108-F998-38AC-9CCB1E7219B0}"/>
              </a:ext>
            </a:extLst>
          </p:cNvPr>
          <p:cNvSpPr/>
          <p:nvPr/>
        </p:nvSpPr>
        <p:spPr>
          <a:xfrm>
            <a:off x="1988577" y="200166"/>
            <a:ext cx="6581986" cy="639722"/>
          </a:xfrm>
          <a:prstGeom prst="roundRect">
            <a:avLst>
              <a:gd name="adj" fmla="val 636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</a:rPr>
              <a:t>Light time and relativistic corrections, GPS clock offsets, and GOCE receiver clock offsets have already been applied</a:t>
            </a:r>
          </a:p>
        </p:txBody>
      </p:sp>
    </p:spTree>
    <p:extLst>
      <p:ext uri="{BB962C8B-B14F-4D97-AF65-F5344CB8AC3E}">
        <p14:creationId xmlns:p14="http://schemas.microsoft.com/office/powerpoint/2010/main" val="163553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Dynamics (assignment 1)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73E9D-ED0C-A14F-8010-DEE9A0DE5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126"/>
          <a:stretch/>
        </p:blipFill>
        <p:spPr>
          <a:xfrm>
            <a:off x="2386261" y="3270429"/>
            <a:ext cx="5471447" cy="2564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923B96-0CB7-DD44-BB71-E2E4E62CB8CC}"/>
                  </a:ext>
                </a:extLst>
              </p:cNvPr>
              <p:cNvSpPr txBox="1"/>
              <p:nvPr/>
            </p:nvSpPr>
            <p:spPr>
              <a:xfrm>
                <a:off x="1763107" y="1135520"/>
                <a:ext cx="7288296" cy="72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en-NL" b="1"/>
                  <a:t>In assignment </a:t>
                </a:r>
                <a:r>
                  <a:rPr lang="nl-NL" b="1" dirty="0"/>
                  <a:t>1,</a:t>
                </a:r>
                <a:r>
                  <a:rPr lang="en-NL" b="1"/>
                  <a:t> </a:t>
                </a:r>
                <a:r>
                  <a:rPr lang="en-US" b="1" dirty="0">
                    <a:solidFill>
                      <a:prstClr val="black"/>
                    </a:solidFill>
                    <a:latin typeface="Arial"/>
                  </a:rPr>
                  <a:t>w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e used a dynamical model to</a:t>
                </a:r>
                <a:r>
                  <a:rPr kumimoji="0" lang="en-US" sz="1800" b="1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propagate the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 initial state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nl-NL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kumimoji="0" lang="nl-NL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nl-NL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kumimoji="0" lang="nl-NL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923B96-0CB7-DD44-BB71-E2E4E62CB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07" y="1135520"/>
                <a:ext cx="7288296" cy="726546"/>
              </a:xfrm>
              <a:prstGeom prst="rect">
                <a:avLst/>
              </a:prstGeom>
              <a:blipFill>
                <a:blip r:embed="rId4"/>
                <a:stretch>
                  <a:fillRect l="-696" t="-1724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415AFA-9036-9E4C-883D-CAA300F29FE8}"/>
                  </a:ext>
                </a:extLst>
              </p:cNvPr>
              <p:cNvSpPr/>
              <p:nvPr/>
            </p:nvSpPr>
            <p:spPr>
              <a:xfrm>
                <a:off x="6038978" y="2969380"/>
                <a:ext cx="1565236" cy="62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nl-NL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nl-N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nl-NL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415AFA-9036-9E4C-883D-CAA300F29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978" y="2969380"/>
                <a:ext cx="1565236" cy="627416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4C18619D-E633-13C6-92C8-23E6D9DC5D07}"/>
              </a:ext>
            </a:extLst>
          </p:cNvPr>
          <p:cNvSpPr/>
          <p:nvPr/>
        </p:nvSpPr>
        <p:spPr>
          <a:xfrm flipH="1">
            <a:off x="1763106" y="3108169"/>
            <a:ext cx="6592017" cy="6718995"/>
          </a:xfrm>
          <a:prstGeom prst="arc">
            <a:avLst>
              <a:gd name="adj1" fmla="val 15278955"/>
              <a:gd name="adj2" fmla="val 17374635"/>
            </a:avLst>
          </a:pr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040A52-7FAE-84FB-F903-DB51DF3EC711}"/>
              </a:ext>
            </a:extLst>
          </p:cNvPr>
          <p:cNvSpPr/>
          <p:nvPr/>
        </p:nvSpPr>
        <p:spPr>
          <a:xfrm>
            <a:off x="3785152" y="3238263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328098-9534-7879-0709-E5B2E0F1D7A0}"/>
                  </a:ext>
                </a:extLst>
              </p:cNvPr>
              <p:cNvSpPr/>
              <p:nvPr/>
            </p:nvSpPr>
            <p:spPr>
              <a:xfrm>
                <a:off x="1539786" y="3023189"/>
                <a:ext cx="1832681" cy="62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0" lang="nl-NL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nl-N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nl-N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328098-9534-7879-0709-E5B2E0F1D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86" y="3023189"/>
                <a:ext cx="1832681" cy="627416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78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Dynamics and observations (assignment 3)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73E9D-ED0C-A14F-8010-DEE9A0DE5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126"/>
          <a:stretch/>
        </p:blipFill>
        <p:spPr>
          <a:xfrm>
            <a:off x="2386261" y="3270429"/>
            <a:ext cx="5471447" cy="2564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9B3413-3189-2F4F-8AE7-8493D12541CE}"/>
                  </a:ext>
                </a:extLst>
              </p:cNvPr>
              <p:cNvSpPr/>
              <p:nvPr/>
            </p:nvSpPr>
            <p:spPr>
              <a:xfrm>
                <a:off x="1539786" y="3023189"/>
                <a:ext cx="1832681" cy="62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kumimoji="0" lang="nl-NL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nl-NL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0" lang="nl-NL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nl-NL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nl-NL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nl-N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nl-N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kumimoji="0" lang="nl-NL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9B3413-3189-2F4F-8AE7-8493D1254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86" y="3023189"/>
                <a:ext cx="1832681" cy="627416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923B96-0CB7-DD44-BB71-E2E4E62CB8CC}"/>
                  </a:ext>
                </a:extLst>
              </p:cNvPr>
              <p:cNvSpPr txBox="1"/>
              <p:nvPr/>
            </p:nvSpPr>
            <p:spPr>
              <a:xfrm>
                <a:off x="1763107" y="1135520"/>
                <a:ext cx="7380894" cy="1420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Estimate the state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from the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observations at epoch </a:t>
                </a:r>
                <a14:m>
                  <m:oMath xmlns:m="http://schemas.openxmlformats.org/officeDocument/2006/math">
                    <m:r>
                      <a:rPr kumimoji="0" lang="nl-NL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𝑡</m:t>
                    </m:r>
                  </m:oMath>
                </a14:m>
                <a:endParaRPr kumimoji="0" lang="nl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mbria Math" panose="02040503050406030204" pitchFamily="18" charset="0"/>
                  <a:cs typeface="+mn-cs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nl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state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nl-NL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kumimoji="0" lang="nl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mbria Math" panose="02040503050406030204" pitchFamily="18" charset="0"/>
                  <a:cs typeface="+mn-cs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forces acting on the satellite along the orbit (“dynamics”)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923B96-0CB7-DD44-BB71-E2E4E62CB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07" y="1135520"/>
                <a:ext cx="7380894" cy="1420645"/>
              </a:xfrm>
              <a:prstGeom prst="rect">
                <a:avLst/>
              </a:prstGeom>
              <a:blipFill>
                <a:blip r:embed="rId5"/>
                <a:stretch>
                  <a:fillRect l="-687" t="-885" b="-35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D73F8B86-1F6A-5A4C-9F23-C78FD622D0E4}"/>
              </a:ext>
            </a:extLst>
          </p:cNvPr>
          <p:cNvSpPr/>
          <p:nvPr/>
        </p:nvSpPr>
        <p:spPr>
          <a:xfrm flipH="1">
            <a:off x="1763106" y="3108169"/>
            <a:ext cx="6592017" cy="6718995"/>
          </a:xfrm>
          <a:prstGeom prst="arc">
            <a:avLst>
              <a:gd name="adj1" fmla="val 15278955"/>
              <a:gd name="adj2" fmla="val 17374635"/>
            </a:avLst>
          </a:pr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B0A9D9-E619-DE40-9EA7-C9B67617F0A9}"/>
              </a:ext>
            </a:extLst>
          </p:cNvPr>
          <p:cNvSpPr/>
          <p:nvPr/>
        </p:nvSpPr>
        <p:spPr>
          <a:xfrm>
            <a:off x="3785152" y="3238263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64D339-EC99-EF40-AA16-68E5C9DF4A38}"/>
              </a:ext>
            </a:extLst>
          </p:cNvPr>
          <p:cNvSpPr/>
          <p:nvPr/>
        </p:nvSpPr>
        <p:spPr>
          <a:xfrm>
            <a:off x="5936189" y="3168605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ACB4EE-E99A-1E4F-8271-5C00EEB0FC7F}"/>
                  </a:ext>
                </a:extLst>
              </p:cNvPr>
              <p:cNvSpPr/>
              <p:nvPr/>
            </p:nvSpPr>
            <p:spPr>
              <a:xfrm>
                <a:off x="6084408" y="3129210"/>
                <a:ext cx="303961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Step 1: Predict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from  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nl-NL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and dynamics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ACB4EE-E99A-1E4F-8271-5C00EEB0F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408" y="3129210"/>
                <a:ext cx="3039611" cy="646331"/>
              </a:xfrm>
              <a:prstGeom prst="rect">
                <a:avLst/>
              </a:prstGeom>
              <a:blipFill>
                <a:blip r:embed="rId6"/>
                <a:stretch>
                  <a:fillRect l="-1667" t="-3846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109D3E-E515-5946-AE46-A164A1010584}"/>
                  </a:ext>
                </a:extLst>
              </p:cNvPr>
              <p:cNvSpPr/>
              <p:nvPr/>
            </p:nvSpPr>
            <p:spPr>
              <a:xfrm>
                <a:off x="6249494" y="2512525"/>
                <a:ext cx="276422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mbria Math" panose="02040503050406030204" pitchFamily="18" charset="0"/>
                    <a:cs typeface="+mn-cs"/>
                  </a:rPr>
                  <a:t>Step 2: 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kumimoji="0" lang="nl-NL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nl-NL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0" lang="en-NL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	using observations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109D3E-E515-5946-AE46-A164A1010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494" y="2512525"/>
                <a:ext cx="2764223" cy="646331"/>
              </a:xfrm>
              <a:prstGeom prst="rect">
                <a:avLst/>
              </a:prstGeom>
              <a:blipFill>
                <a:blip r:embed="rId7"/>
                <a:stretch>
                  <a:fillRect l="-1835" t="-3846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3CC2B2F6-9717-5F4D-AC29-4B2B9227C407}"/>
              </a:ext>
            </a:extLst>
          </p:cNvPr>
          <p:cNvSpPr/>
          <p:nvPr/>
        </p:nvSpPr>
        <p:spPr>
          <a:xfrm>
            <a:off x="6086356" y="2640467"/>
            <a:ext cx="167964" cy="169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A1D94D-F12F-844A-90AB-452D5D9C0BC2}"/>
              </a:ext>
            </a:extLst>
          </p:cNvPr>
          <p:cNvCxnSpPr>
            <a:cxnSpLocks/>
          </p:cNvCxnSpPr>
          <p:nvPr/>
        </p:nvCxnSpPr>
        <p:spPr>
          <a:xfrm flipV="1">
            <a:off x="6040725" y="2800055"/>
            <a:ext cx="104233" cy="3742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10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1DE2-F483-E941-8FE8-929C49B9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181100"/>
            <a:ext cx="7380894" cy="3505172"/>
          </a:xfrm>
        </p:spPr>
        <p:txBody>
          <a:bodyPr>
            <a:normAutofit lnSpcReduction="10000"/>
          </a:bodyPr>
          <a:lstStyle/>
          <a:p>
            <a:pPr marL="285750" indent="-285750">
              <a:spcAft>
                <a:spcPts val="1000"/>
              </a:spcAft>
            </a:pPr>
            <a:r>
              <a:rPr lang="en-US" altLang="en-US" sz="2400" dirty="0"/>
              <a:t>Including dynamics</a:t>
            </a:r>
          </a:p>
          <a:p>
            <a:pPr marL="685800" lvl="1">
              <a:spcAft>
                <a:spcPts val="1000"/>
              </a:spcAft>
            </a:pPr>
            <a:r>
              <a:rPr lang="en-US" altLang="en-US" sz="2000" dirty="0"/>
              <a:t>State transition matrix and sensitivity matrix</a:t>
            </a:r>
          </a:p>
          <a:p>
            <a:pPr marL="685800" lvl="1">
              <a:spcAft>
                <a:spcPts val="1000"/>
              </a:spcAft>
            </a:pPr>
            <a:r>
              <a:rPr lang="en-US" altLang="en-US" sz="2000" dirty="0"/>
              <a:t>Numerical integration</a:t>
            </a:r>
          </a:p>
          <a:p>
            <a:pPr marL="685800" lvl="1">
              <a:spcAft>
                <a:spcPts val="1000"/>
              </a:spcAft>
            </a:pPr>
            <a:r>
              <a:rPr lang="en-US" altLang="en-US" sz="2000" dirty="0"/>
              <a:t>Acceleration in rotating reference frames</a:t>
            </a:r>
          </a:p>
          <a:p>
            <a:pPr marL="285750">
              <a:spcAft>
                <a:spcPts val="1000"/>
              </a:spcAft>
            </a:pPr>
            <a:r>
              <a:rPr lang="en-US" altLang="en-US" sz="2400" dirty="0"/>
              <a:t>Combining observations and dynamics</a:t>
            </a:r>
          </a:p>
          <a:p>
            <a:pPr marL="685800" lvl="1">
              <a:spcAft>
                <a:spcPts val="1000"/>
              </a:spcAft>
            </a:pPr>
            <a:r>
              <a:rPr lang="en-US" altLang="en-US" sz="2000" dirty="0"/>
              <a:t>Kalman filter</a:t>
            </a:r>
          </a:p>
          <a:p>
            <a:pPr marL="685800" lvl="1">
              <a:spcAft>
                <a:spcPts val="1000"/>
              </a:spcAft>
            </a:pPr>
            <a:r>
              <a:rPr lang="en-US" altLang="en-US" sz="2000" dirty="0"/>
              <a:t>Process noise</a:t>
            </a:r>
            <a:endParaRPr lang="en-US" altLang="en-US" sz="1600" dirty="0"/>
          </a:p>
          <a:p>
            <a:pPr marL="285750" indent="-285750">
              <a:spcAft>
                <a:spcPts val="10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552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From point positioning to initial state estimation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We have to rename the observation vector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to avoid confusion with state vector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US" sz="2000" b="1" dirty="0">
                    <a:ea typeface="Cambria Math" panose="02040503050406030204" pitchFamily="18" charset="0"/>
                  </a:rPr>
                  <a:t>Observation equations (nonlinear)</a:t>
                </a:r>
                <a:endParaRPr lang="nl-NL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nl-N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nl-N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</m:oMath>
                  </m:oMathPara>
                </a14:m>
                <a:endParaRPr lang="en-US" altLang="en-US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  <a:blipFill>
                <a:blip r:embed="rId3"/>
                <a:stretch>
                  <a:fillRect l="-859" t="-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939A2A-4DEB-6C4E-BF9C-364E4B75ED7B}"/>
              </a:ext>
            </a:extLst>
          </p:cNvPr>
          <p:cNvCxnSpPr>
            <a:cxnSpLocks/>
          </p:cNvCxnSpPr>
          <p:nvPr/>
        </p:nvCxnSpPr>
        <p:spPr>
          <a:xfrm flipV="1">
            <a:off x="4986528" y="2935072"/>
            <a:ext cx="467025" cy="665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EB3473-A7A0-DF4F-91D0-FDFD459F9013}"/>
                  </a:ext>
                </a:extLst>
              </p:cNvPr>
              <p:cNvSpPr/>
              <p:nvPr/>
            </p:nvSpPr>
            <p:spPr>
              <a:xfrm>
                <a:off x="4717252" y="3439913"/>
                <a:ext cx="1278683" cy="608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l-NL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EB3473-A7A0-DF4F-91D0-FDFD459F9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252" y="3439913"/>
                <a:ext cx="1278683" cy="608885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B7D827-19BA-9449-88D4-1DFDA79B5E92}"/>
              </a:ext>
            </a:extLst>
          </p:cNvPr>
          <p:cNvCxnSpPr>
            <a:cxnSpLocks/>
          </p:cNvCxnSpPr>
          <p:nvPr/>
        </p:nvCxnSpPr>
        <p:spPr>
          <a:xfrm flipH="1">
            <a:off x="6075461" y="3379771"/>
            <a:ext cx="424454" cy="173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61F717D-1A68-414F-92F9-E1D63BC7E8B1}"/>
              </a:ext>
            </a:extLst>
          </p:cNvPr>
          <p:cNvSpPr/>
          <p:nvPr/>
        </p:nvSpPr>
        <p:spPr>
          <a:xfrm>
            <a:off x="6499915" y="3162300"/>
            <a:ext cx="24801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 vector</a:t>
            </a:r>
          </a:p>
          <a:p>
            <a:r>
              <a:rPr lang="en-US" dirty="0"/>
              <a:t>(position and velocity) </a:t>
            </a:r>
            <a:endParaRPr lang="en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CE90B0-67A7-F646-9BB8-17B1E8172C8C}"/>
              </a:ext>
            </a:extLst>
          </p:cNvPr>
          <p:cNvSpPr/>
          <p:nvPr/>
        </p:nvSpPr>
        <p:spPr>
          <a:xfrm>
            <a:off x="6115260" y="4048798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Force parameters</a:t>
            </a:r>
            <a:endParaRPr lang="en-US" dirty="0"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(drag, radiation pressure,…)</a:t>
            </a:r>
            <a:endParaRPr lang="en-NL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448CE0-1D96-7843-9D9F-2EFF0EAA17CC}"/>
              </a:ext>
            </a:extLst>
          </p:cNvPr>
          <p:cNvCxnSpPr>
            <a:cxnSpLocks/>
          </p:cNvCxnSpPr>
          <p:nvPr/>
        </p:nvCxnSpPr>
        <p:spPr>
          <a:xfrm flipH="1" flipV="1">
            <a:off x="5659388" y="4027331"/>
            <a:ext cx="410488" cy="191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92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From point positioning to initial state estimation</a:t>
            </a:r>
            <a:endParaRPr lang="en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027326" cy="39624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sz="1800" dirty="0">
                    <a:ea typeface="Cambria Math" panose="02040503050406030204" pitchFamily="18" charset="0"/>
                  </a:rPr>
                  <a:t>Linearisation of observation equations</a:t>
                </a:r>
                <a:endParaRPr lang="en-GB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</m:oMath>
                  </m:oMathPara>
                </a14:m>
                <a:endParaRPr lang="en-GB" altLang="en-US" sz="18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altLang="en-US" sz="1800" dirty="0"/>
                  <a:t>requires calculating the partials</a:t>
                </a:r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num>
                        <m:den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sz="1800" dirty="0"/>
                  <a:t>Observations at epoch </a:t>
                </a:r>
                <a14:m>
                  <m:oMath xmlns:m="http://schemas.openxmlformats.org/officeDocument/2006/math">
                    <m:r>
                      <a:rPr lang="nl-N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800" dirty="0"/>
                  <a:t> depend on state</a:t>
                </a:r>
                <a14:m>
                  <m:oMath xmlns:m="http://schemas.openxmlformats.org/officeDocument/2006/math">
                    <m:r>
                      <a:rPr lang="nl-NL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N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, which in turn depends on the previous state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via the dynamical model</a:t>
                </a:r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à"/>
                </a:pPr>
                <a:r>
                  <a:rPr lang="en-GB" sz="1800" dirty="0"/>
                  <a:t>Need the relation between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N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à"/>
                </a:pPr>
                <a:r>
                  <a:rPr lang="en-GB" sz="1800" dirty="0"/>
                  <a:t>Likewise, need the relation between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N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027326" cy="3962400"/>
              </a:xfrm>
              <a:blipFill>
                <a:blip r:embed="rId3"/>
                <a:stretch>
                  <a:fillRect l="-721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3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2D3-7CEF-154A-8B70-19E1DFB2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9"/>
            <a:ext cx="7380894" cy="857250"/>
          </a:xfrm>
        </p:spPr>
        <p:txBody>
          <a:bodyPr>
            <a:noAutofit/>
          </a:bodyPr>
          <a:lstStyle/>
          <a:p>
            <a:pPr marL="9525">
              <a:spcAft>
                <a:spcPts val="1000"/>
              </a:spcAft>
            </a:pPr>
            <a:r>
              <a:rPr lang="en-US" altLang="en-US" sz="2400" dirty="0"/>
              <a:t>State transition matrix and sensitivity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r>
                  <a:rPr lang="en-GB" sz="1800" dirty="0">
                    <a:ea typeface="Cambria Math" panose="02040503050406030204" pitchFamily="18" charset="0"/>
                  </a:rPr>
                  <a:t>Use the chain rule</a:t>
                </a:r>
                <a:endParaRPr lang="en-GB" altLang="en-US" sz="18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num>
                        <m:den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N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1800" i="1" smtClean="0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>
                                            <a:solidFill>
                                              <a:srgbClr val="B285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i="1">
                                            <a:solidFill>
                                              <a:srgbClr val="B285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1800" i="1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>
                                            <a:solidFill>
                                              <a:srgbClr val="B285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rgbClr val="B285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GB" sz="1800" i="1" smtClean="0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00" i="1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nl-NL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GB" sz="1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GB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GB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nl-NL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GB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800" i="1" smtClean="0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>
                                            <a:solidFill>
                                              <a:srgbClr val="B285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i="1">
                                            <a:solidFill>
                                              <a:srgbClr val="B285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1800" i="1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>
                                            <a:solidFill>
                                              <a:srgbClr val="B285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rgbClr val="B285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GB" sz="1800" i="1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00" i="1">
                                        <a:solidFill>
                                          <a:srgbClr val="B285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nl-NL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GB" sz="18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GB" sz="1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GB" sz="1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GB" sz="1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endParaRPr lang="en-GB" sz="18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endParaRPr lang="en-GB" sz="1800" dirty="0"/>
              </a:p>
              <a:p>
                <a:pPr marL="0" indent="0">
                  <a:lnSpc>
                    <a:spcPct val="110000"/>
                  </a:lnSpc>
                  <a:spcAft>
                    <a:spcPts val="1000"/>
                  </a:spcAft>
                  <a:buNone/>
                </a:pPr>
                <a:endParaRPr lang="en-GB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81DE2-F483-E941-8FE8-929C49B93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181100"/>
                <a:ext cx="7380894" cy="3962400"/>
              </a:xfrm>
              <a:blipFill>
                <a:blip r:embed="rId3"/>
                <a:stretch>
                  <a:fillRect l="-687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9EBE34-3989-D849-86A7-82E449BE9A5F}"/>
                  </a:ext>
                </a:extLst>
              </p:cNvPr>
              <p:cNvSpPr txBox="1"/>
              <p:nvPr/>
            </p:nvSpPr>
            <p:spPr>
              <a:xfrm>
                <a:off x="4753188" y="3204518"/>
                <a:ext cx="1747669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L" sz="1600" dirty="0">
                    <a:solidFill>
                      <a:srgbClr val="0070C0"/>
                    </a:solidFill>
                  </a:rPr>
                  <a:t>State transition matrix</a:t>
                </a:r>
                <a14:m>
                  <m:oMath xmlns:m="http://schemas.openxmlformats.org/officeDocument/2006/math">
                    <m:r>
                      <a:rPr lang="nl-NL" sz="1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nl-NL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NL" sz="1600" dirty="0">
                  <a:solidFill>
                    <a:srgbClr val="0070C0"/>
                  </a:solidFill>
                </a:endParaRPr>
              </a:p>
              <a:p>
                <a:pPr algn="ctr"/>
                <a:endParaRPr lang="en-NL" sz="700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NL" sz="1600" dirty="0">
                    <a:solidFill>
                      <a:srgbClr val="0070C0"/>
                    </a:solidFill>
                  </a:rPr>
                  <a:t>6 x 6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9EBE34-3989-D849-86A7-82E449BE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188" y="3204518"/>
                <a:ext cx="1747669" cy="938719"/>
              </a:xfrm>
              <a:prstGeom prst="rect">
                <a:avLst/>
              </a:prstGeom>
              <a:blipFill>
                <a:blip r:embed="rId4"/>
                <a:stretch>
                  <a:fillRect t="-133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28D418-591E-7A47-BDBD-447110D2F9D2}"/>
                  </a:ext>
                </a:extLst>
              </p:cNvPr>
              <p:cNvSpPr txBox="1"/>
              <p:nvPr/>
            </p:nvSpPr>
            <p:spPr>
              <a:xfrm>
                <a:off x="6054961" y="3204517"/>
                <a:ext cx="1677480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L" sz="1600" dirty="0">
                    <a:solidFill>
                      <a:schemeClr val="accent4"/>
                    </a:solidFill>
                  </a:rPr>
                  <a:t>Sensitivity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sz="16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nl-NL" sz="1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1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NL" sz="1600" dirty="0">
                  <a:solidFill>
                    <a:schemeClr val="accent4"/>
                  </a:solidFill>
                </a:endParaRPr>
              </a:p>
              <a:p>
                <a:pPr algn="ctr"/>
                <a:endParaRPr lang="en-NL" sz="700" dirty="0">
                  <a:solidFill>
                    <a:schemeClr val="accent4"/>
                  </a:solidFill>
                </a:endParaRPr>
              </a:p>
              <a:p>
                <a:pPr algn="ctr"/>
                <a:r>
                  <a:rPr lang="en-NL" sz="1600" dirty="0">
                    <a:solidFill>
                      <a:schemeClr val="accent4"/>
                    </a:solidFill>
                  </a:rPr>
                  <a:t>6 x n</a:t>
                </a:r>
                <a:r>
                  <a:rPr lang="en-NL" sz="1600" baseline="-25000" dirty="0">
                    <a:solidFill>
                      <a:schemeClr val="accent4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28D418-591E-7A47-BDBD-447110D2F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961" y="3204517"/>
                <a:ext cx="1677480" cy="938719"/>
              </a:xfrm>
              <a:prstGeom prst="rect">
                <a:avLst/>
              </a:prstGeom>
              <a:blipFill>
                <a:blip r:embed="rId5"/>
                <a:stretch>
                  <a:fillRect t="-133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5E26EE9-C979-F84C-BF77-CCBB7DC38A3F}"/>
              </a:ext>
            </a:extLst>
          </p:cNvPr>
          <p:cNvSpPr txBox="1"/>
          <p:nvPr/>
        </p:nvSpPr>
        <p:spPr>
          <a:xfrm>
            <a:off x="2252995" y="4728002"/>
            <a:ext cx="604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200" dirty="0"/>
              <a:t>Our derivation follows </a:t>
            </a:r>
            <a:r>
              <a:rPr lang="en-NL" sz="1200" i="1" dirty="0"/>
              <a:t>Montenbruck and Gill, Satellite Orbits. Chapter 7. Springer, 2000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A625D80-62A3-E34F-B415-4F6FE5082D33}"/>
                  </a:ext>
                </a:extLst>
              </p:cNvPr>
              <p:cNvSpPr/>
              <p:nvPr/>
            </p:nvSpPr>
            <p:spPr>
              <a:xfrm>
                <a:off x="4694828" y="2889177"/>
                <a:ext cx="2385589" cy="5252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rgbClr val="B285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nl-NL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nl-NL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nl-NL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nl-NL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  <m:d>
                                  <m:dPr>
                                    <m:ctrlPr>
                                      <a:rPr lang="nl-NL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A625D80-62A3-E34F-B415-4F6FE5082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828" y="2889177"/>
                <a:ext cx="2385589" cy="5252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C338EE-5853-514F-BA63-D2F277DFE614}"/>
                  </a:ext>
                </a:extLst>
              </p:cNvPr>
              <p:cNvSpPr txBox="1"/>
              <p:nvPr/>
            </p:nvSpPr>
            <p:spPr>
              <a:xfrm>
                <a:off x="4660836" y="1125659"/>
                <a:ext cx="16273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B28500"/>
                    </a:solidFill>
                  </a:rPr>
                  <a:t>Partial design matrix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B285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1600" dirty="0">
                  <a:solidFill>
                    <a:srgbClr val="B285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C338EE-5853-514F-BA63-D2F277DFE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36" y="1125659"/>
                <a:ext cx="1627351" cy="584775"/>
              </a:xfrm>
              <a:prstGeom prst="rect">
                <a:avLst/>
              </a:prstGeom>
              <a:blipFill>
                <a:blip r:embed="rId7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9E294E-1CB9-5741-A8F3-9F40D799ED0B}"/>
                  </a:ext>
                </a:extLst>
              </p:cNvPr>
              <p:cNvSpPr/>
              <p:nvPr/>
            </p:nvSpPr>
            <p:spPr>
              <a:xfrm>
                <a:off x="1763106" y="4089889"/>
                <a:ext cx="4169731" cy="373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GB" dirty="0"/>
                  <a:t>How do we </a:t>
                </a:r>
                <a:r>
                  <a:rPr lang="en-GB" dirty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?</a:t>
                </a:r>
                <a:endParaRPr lang="en-NL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9E294E-1CB9-5741-A8F3-9F40D799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06" y="4089889"/>
                <a:ext cx="4169731" cy="373436"/>
              </a:xfrm>
              <a:prstGeom prst="rect">
                <a:avLst/>
              </a:prstGeom>
              <a:blipFill>
                <a:blip r:embed="rId8"/>
                <a:stretch>
                  <a:fillRect l="-1212" t="-10000" r="-30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7A1686-2F84-6E4E-B3B6-E6D861A98AC6}"/>
              </a:ext>
            </a:extLst>
          </p:cNvPr>
          <p:cNvCxnSpPr>
            <a:cxnSpLocks/>
          </p:cNvCxnSpPr>
          <p:nvPr/>
        </p:nvCxnSpPr>
        <p:spPr>
          <a:xfrm flipH="1">
            <a:off x="5887889" y="2439222"/>
            <a:ext cx="121022" cy="481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629E0E-DC72-3A42-AEA0-44F4D06DF114}"/>
              </a:ext>
            </a:extLst>
          </p:cNvPr>
          <p:cNvCxnSpPr>
            <a:cxnSpLocks/>
          </p:cNvCxnSpPr>
          <p:nvPr/>
        </p:nvCxnSpPr>
        <p:spPr>
          <a:xfrm flipH="1">
            <a:off x="7083552" y="2407454"/>
            <a:ext cx="432392" cy="51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6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24028</TotalTime>
  <Words>2738</Words>
  <Application>Microsoft Macintosh PowerPoint</Application>
  <PresentationFormat>On-screen Show (16:9)</PresentationFormat>
  <Paragraphs>474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Custom Design</vt:lpstr>
      <vt:lpstr>PowerPoint Presentation</vt:lpstr>
      <vt:lpstr>Learning objectives</vt:lpstr>
      <vt:lpstr>Point positioning using observations (assignment 2)</vt:lpstr>
      <vt:lpstr>Dynamics (assignment 1)</vt:lpstr>
      <vt:lpstr>Dynamics and observations (assignment 3)</vt:lpstr>
      <vt:lpstr>Content</vt:lpstr>
      <vt:lpstr>From point positioning to initial state estimation</vt:lpstr>
      <vt:lpstr>From point positioning to initial state estimation</vt:lpstr>
      <vt:lpstr>State transition matrix and sensitivity matrix</vt:lpstr>
      <vt:lpstr>State transition matrix and sensitivity matrix</vt:lpstr>
      <vt:lpstr>State transition matrix and sensitivity matrix</vt:lpstr>
      <vt:lpstr>State transition matrix and sensitivity matrix</vt:lpstr>
      <vt:lpstr>State transition matrix and sensitivity matrix</vt:lpstr>
      <vt:lpstr>State transition matrix and sensitivity matrix</vt:lpstr>
      <vt:lpstr>State transition matrix and sensitivity matrix</vt:lpstr>
      <vt:lpstr>How to integrate the matrices and the state vector?</vt:lpstr>
      <vt:lpstr>How to integrate the matrices and the state vector?</vt:lpstr>
      <vt:lpstr>Acceleration in rotating reference frame</vt:lpstr>
      <vt:lpstr>Combining dynamics and observations</vt:lpstr>
      <vt:lpstr>Sequential parameter estimation</vt:lpstr>
      <vt:lpstr>Kalman filter</vt:lpstr>
      <vt:lpstr>A note on the state transition matrix</vt:lpstr>
      <vt:lpstr>Kalman filter vs. recursive parameter estimation</vt:lpstr>
      <vt:lpstr>Linearized vs. extended Kalman filter</vt:lpstr>
      <vt:lpstr>Linearized vs. extended Kalman filter</vt:lpstr>
      <vt:lpstr>Assignment 3: extended Kalman filter</vt:lpstr>
      <vt:lpstr>Assignment 3: extended Kalman filter</vt:lpstr>
      <vt:lpstr>Assignment 3: extended Kalman filter</vt:lpstr>
      <vt:lpstr>Assignment 3: extended Kalman filter</vt:lpstr>
      <vt:lpstr>Extended Kalman filter</vt:lpstr>
      <vt:lpstr>Kalman filter</vt:lpstr>
      <vt:lpstr>Kalman filter – Process noise</vt:lpstr>
      <vt:lpstr>Kalman filter – Process noise</vt:lpstr>
      <vt:lpstr>Kalman filter – Process noise</vt:lpstr>
      <vt:lpstr>Kalman filter – Process noise</vt:lpstr>
      <vt:lpstr>Assignment 3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Christian Siemes</cp:lastModifiedBy>
  <cp:revision>1576</cp:revision>
  <dcterms:created xsi:type="dcterms:W3CDTF">2015-07-09T11:57:30Z</dcterms:created>
  <dcterms:modified xsi:type="dcterms:W3CDTF">2024-09-03T14:17:47Z</dcterms:modified>
</cp:coreProperties>
</file>